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7"/>
  </p:notesMasterIdLst>
  <p:sldIdLst>
    <p:sldId id="256" r:id="rId3"/>
    <p:sldId id="266" r:id="rId4"/>
    <p:sldId id="265" r:id="rId5"/>
    <p:sldId id="260" r:id="rId6"/>
    <p:sldId id="267" r:id="rId7"/>
    <p:sldId id="259" r:id="rId8"/>
    <p:sldId id="262" r:id="rId9"/>
    <p:sldId id="263" r:id="rId10"/>
    <p:sldId id="264" r:id="rId11"/>
    <p:sldId id="268" r:id="rId12"/>
    <p:sldId id="269" r:id="rId13"/>
    <p:sldId id="272" r:id="rId14"/>
    <p:sldId id="273" r:id="rId15"/>
    <p:sldId id="25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792" y="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AC092-506A-49EB-9C29-75F3F66F4CC3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79D8BA6F-5E74-4FF7-B18A-1F8A331086F0}">
      <dgm:prSet custT="1"/>
      <dgm:spPr>
        <a:ln>
          <a:solidFill>
            <a:srgbClr val="5592CE"/>
          </a:solidFill>
        </a:ln>
      </dgm:spPr>
      <dgm:t>
        <a:bodyPr/>
        <a:lstStyle/>
        <a:p>
          <a:r>
            <a:rPr lang="da-DK" sz="2400" i="1" noProof="0" dirty="0" smtClean="0"/>
            <a:t>Coping betyder </a:t>
          </a:r>
        </a:p>
        <a:p>
          <a:endParaRPr lang="da-DK" sz="2400" i="1" noProof="0" dirty="0" smtClean="0"/>
        </a:p>
        <a:p>
          <a:r>
            <a:rPr lang="da-DK" sz="2400" i="1" noProof="0" dirty="0" smtClean="0"/>
            <a:t>at være i stand til at håndtere </a:t>
          </a:r>
          <a:br>
            <a:rPr lang="da-DK" sz="2400" i="1" noProof="0" dirty="0" smtClean="0"/>
          </a:br>
          <a:r>
            <a:rPr lang="da-DK" sz="2400" i="1" noProof="0" dirty="0" smtClean="0"/>
            <a:t>de problemer og de udfordringer, </a:t>
          </a:r>
          <a:br>
            <a:rPr lang="da-DK" sz="2400" i="1" noProof="0" dirty="0" smtClean="0"/>
          </a:br>
          <a:r>
            <a:rPr lang="da-DK" sz="2400" i="1" noProof="0" dirty="0" smtClean="0"/>
            <a:t>man møder, på e</a:t>
          </a:r>
          <a:r>
            <a:rPr lang="en-GB" sz="2400" i="1" dirty="0" smtClean="0"/>
            <a:t>n god </a:t>
          </a:r>
          <a:r>
            <a:rPr lang="da-DK" sz="2400" i="1" noProof="0" dirty="0" smtClean="0"/>
            <a:t>og konstruktiv måde</a:t>
          </a:r>
          <a:endParaRPr lang="da-DK" sz="2400" noProof="0" dirty="0"/>
        </a:p>
      </dgm:t>
    </dgm:pt>
    <dgm:pt modelId="{B0FF1C0B-E209-413D-BC86-697523F51708}" type="parTrans" cxnId="{5D58CD84-7ACE-43F5-B6E1-0A75A7581823}">
      <dgm:prSet/>
      <dgm:spPr/>
      <dgm:t>
        <a:bodyPr/>
        <a:lstStyle/>
        <a:p>
          <a:endParaRPr lang="es-ES"/>
        </a:p>
      </dgm:t>
    </dgm:pt>
    <dgm:pt modelId="{C3BB8EAE-4FC4-4008-9FCF-A39D60F79F0A}" type="sibTrans" cxnId="{5D58CD84-7ACE-43F5-B6E1-0A75A7581823}">
      <dgm:prSet/>
      <dgm:spPr/>
      <dgm:t>
        <a:bodyPr/>
        <a:lstStyle/>
        <a:p>
          <a:endParaRPr lang="es-ES"/>
        </a:p>
      </dgm:t>
    </dgm:pt>
    <dgm:pt modelId="{88206630-6C23-41EB-8E78-AC532E266174}" type="pres">
      <dgm:prSet presAssocID="{445AC092-506A-49EB-9C29-75F3F66F4C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A95F43FF-FD8F-44EA-9EB4-3A7D3F3861CB}" type="pres">
      <dgm:prSet presAssocID="{79D8BA6F-5E74-4FF7-B18A-1F8A331086F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02374B1D-625A-4138-8C9C-AE8AC63408FC}" type="presOf" srcId="{445AC092-506A-49EB-9C29-75F3F66F4CC3}" destId="{88206630-6C23-41EB-8E78-AC532E266174}" srcOrd="0" destOrd="0" presId="urn:microsoft.com/office/officeart/2005/8/layout/default"/>
    <dgm:cxn modelId="{BB80B357-BCB2-43C3-A809-5C15A340521B}" type="presOf" srcId="{79D8BA6F-5E74-4FF7-B18A-1F8A331086F0}" destId="{A95F43FF-FD8F-44EA-9EB4-3A7D3F3861CB}" srcOrd="0" destOrd="0" presId="urn:microsoft.com/office/officeart/2005/8/layout/default"/>
    <dgm:cxn modelId="{5D58CD84-7ACE-43F5-B6E1-0A75A7581823}" srcId="{445AC092-506A-49EB-9C29-75F3F66F4CC3}" destId="{79D8BA6F-5E74-4FF7-B18A-1F8A331086F0}" srcOrd="0" destOrd="0" parTransId="{B0FF1C0B-E209-413D-BC86-697523F51708}" sibTransId="{C3BB8EAE-4FC4-4008-9FCF-A39D60F79F0A}"/>
    <dgm:cxn modelId="{C2DCBC2D-3D92-476E-AC48-6CEAB59BF2FD}" type="presParOf" srcId="{88206630-6C23-41EB-8E78-AC532E266174}" destId="{A95F43FF-FD8F-44EA-9EB4-3A7D3F3861C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F43FF-FD8F-44EA-9EB4-3A7D3F3861CB}">
      <dsp:nvSpPr>
        <dsp:cNvPr id="0" name=""/>
        <dsp:cNvSpPr/>
      </dsp:nvSpPr>
      <dsp:spPr>
        <a:xfrm>
          <a:off x="0" y="270933"/>
          <a:ext cx="8128000" cy="4876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592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i="1" kern="1200" noProof="0" dirty="0" smtClean="0"/>
            <a:t>Coping betyder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400" i="1" kern="1200" noProof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i="1" kern="1200" noProof="0" dirty="0" smtClean="0"/>
            <a:t>at være i stand til at håndtere </a:t>
          </a:r>
          <a:br>
            <a:rPr lang="da-DK" sz="2400" i="1" kern="1200" noProof="0" dirty="0" smtClean="0"/>
          </a:br>
          <a:r>
            <a:rPr lang="da-DK" sz="2400" i="1" kern="1200" noProof="0" dirty="0" smtClean="0"/>
            <a:t>de problemer og de udfordringer, </a:t>
          </a:r>
          <a:br>
            <a:rPr lang="da-DK" sz="2400" i="1" kern="1200" noProof="0" dirty="0" smtClean="0"/>
          </a:br>
          <a:r>
            <a:rPr lang="da-DK" sz="2400" i="1" kern="1200" noProof="0" dirty="0" smtClean="0"/>
            <a:t>man møder, på e</a:t>
          </a:r>
          <a:r>
            <a:rPr lang="en-GB" sz="2400" i="1" kern="1200" dirty="0" smtClean="0"/>
            <a:t>n god </a:t>
          </a:r>
          <a:r>
            <a:rPr lang="da-DK" sz="2400" i="1" kern="1200" noProof="0" dirty="0" smtClean="0"/>
            <a:t>og konstruktiv måde</a:t>
          </a:r>
          <a:endParaRPr lang="da-DK" sz="2400" kern="1200" noProof="0" dirty="0"/>
        </a:p>
      </dsp:txBody>
      <dsp:txXfrm>
        <a:off x="0" y="270933"/>
        <a:ext cx="8128000" cy="487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9653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2572341" y="1388568"/>
            <a:ext cx="5266561" cy="75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5200"/>
              <a:buFont typeface="Arial"/>
              <a:buNone/>
              <a:defRPr sz="52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5832568" y="6548844"/>
            <a:ext cx="472440" cy="282122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92427" y="820431"/>
            <a:ext cx="9767436" cy="40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229497" y="1389020"/>
            <a:ext cx="96932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129146" y="5740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192427" y="366101"/>
            <a:ext cx="9767436" cy="75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266567" y="1389020"/>
            <a:ext cx="96932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266567" y="507804"/>
            <a:ext cx="9767436" cy="75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266567" y="507804"/>
            <a:ext cx="9767436" cy="75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66567" y="507804"/>
            <a:ext cx="9767436" cy="75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66567" y="1389020"/>
            <a:ext cx="96932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1729046"/>
            <a:ext cx="623455" cy="5128954"/>
          </a:xfrm>
          <a:prstGeom prst="rect">
            <a:avLst/>
          </a:prstGeom>
          <a:solidFill>
            <a:srgbClr val="559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588592" y="6414206"/>
            <a:ext cx="34006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rPr>
              <a:t>COPING</a:t>
            </a:r>
            <a:r>
              <a:rPr lang="es-ES" sz="1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s-ES" sz="14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400" b="1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616029" y="6245803"/>
            <a:ext cx="775404" cy="58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497887" y="6400800"/>
            <a:ext cx="463811" cy="3057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0" y="1649515"/>
            <a:ext cx="88047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174988" y="6457923"/>
            <a:ext cx="4639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008" y="532014"/>
            <a:ext cx="579221" cy="12067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UPRIGHT video: Coping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29497" y="1389020"/>
            <a:ext cx="9693296" cy="4984886"/>
          </a:xfrm>
        </p:spPr>
        <p:txBody>
          <a:bodyPr/>
          <a:lstStyle/>
          <a:p>
            <a:r>
              <a:rPr lang="en-US" dirty="0" smtClean="0"/>
              <a:t>https://youtu.be</a:t>
            </a:r>
            <a:r>
              <a:rPr lang="da-DK" dirty="0" smtClean="0"/>
              <a:t>/RvSi0p5Ax0E</a:t>
            </a:r>
            <a:endParaRPr lang="da-DK" dirty="0"/>
          </a:p>
        </p:txBody>
      </p:sp>
      <p:pic>
        <p:nvPicPr>
          <p:cNvPr id="5" name="COPING" descr="COPING">
            <a:hlinkClick r:id="" action="ppaction://media"/>
            <a:extLst>
              <a:ext uri="{FF2B5EF4-FFF2-40B4-BE49-F238E27FC236}">
                <a16:creationId xmlns:a16="http://schemas.microsoft.com/office/drawing/2014/main" id="{E98CFE1B-3064-FE45-B388-D516429633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0172" y="2060580"/>
            <a:ext cx="6891655" cy="38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>
                <a:solidFill>
                  <a:srgbClr val="0070C0"/>
                </a:solidFill>
              </a:rPr>
              <a:t>Rubric for Coping</a:t>
            </a:r>
            <a:r>
              <a:rPr lang="da-DK" dirty="0">
                <a:solidFill>
                  <a:srgbClr val="FFC000"/>
                </a:solidFill>
              </a:rPr>
              <a:t/>
            </a:r>
            <a:br>
              <a:rPr lang="da-DK" dirty="0">
                <a:solidFill>
                  <a:srgbClr val="FFC000"/>
                </a:solidFill>
              </a:rPr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0F738AF-3E0E-1149-92AE-64D1B3362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813"/>
          <a:stretch/>
        </p:blipFill>
        <p:spPr>
          <a:xfrm>
            <a:off x="2551895" y="1610535"/>
            <a:ext cx="7048500" cy="334464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9C04D9A-8934-5F4B-8BF9-9D034204C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034" y="-1"/>
            <a:ext cx="3850966" cy="14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2427" y="820432"/>
            <a:ext cx="9767436" cy="278562"/>
          </a:xfrm>
        </p:spPr>
        <p:txBody>
          <a:bodyPr/>
          <a:lstStyle/>
          <a:p>
            <a:r>
              <a:rPr lang="da-DK" b="0" dirty="0">
                <a:solidFill>
                  <a:srgbClr val="0070C0"/>
                </a:solidFill>
              </a:rPr>
              <a:t>Rubric for Coping</a:t>
            </a:r>
            <a:endParaRPr lang="da-DK" b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29497" y="1389019"/>
            <a:ext cx="9693296" cy="5238203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65728F0-3725-7E4A-B2AC-D7883CC54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909"/>
          <a:stretch/>
        </p:blipFill>
        <p:spPr>
          <a:xfrm>
            <a:off x="1846501" y="1227358"/>
            <a:ext cx="7048500" cy="139000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9070076-09F4-2A40-B66E-1478EE260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076"/>
          <a:stretch/>
        </p:blipFill>
        <p:spPr>
          <a:xfrm>
            <a:off x="2049701" y="2617366"/>
            <a:ext cx="6845300" cy="371983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DF21A72-27C7-7E4B-A947-4CE885B20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572" y="-1"/>
            <a:ext cx="3483428" cy="15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>
                <a:solidFill>
                  <a:srgbClr val="0070C0"/>
                </a:solidFill>
              </a:rPr>
              <a:t>Rubric for Coping</a:t>
            </a:r>
            <a:endParaRPr lang="da-DK" b="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68DCE75-6ED3-AC42-B07B-619FF805F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909"/>
          <a:stretch/>
        </p:blipFill>
        <p:spPr>
          <a:xfrm>
            <a:off x="2083776" y="1615408"/>
            <a:ext cx="7048500" cy="139000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871B350A-7ADE-5C41-AD20-2B029A797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70" b="-23494"/>
          <a:stretch/>
        </p:blipFill>
        <p:spPr>
          <a:xfrm>
            <a:off x="2286976" y="3005416"/>
            <a:ext cx="6845300" cy="371983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52F9303-2210-C249-9592-625E757D2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034" y="0"/>
            <a:ext cx="3529966" cy="16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9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/>
        </p:nvSpPr>
        <p:spPr>
          <a:xfrm>
            <a:off x="0" y="-1"/>
            <a:ext cx="12192000" cy="2063693"/>
          </a:xfrm>
          <a:prstGeom prst="rect">
            <a:avLst/>
          </a:prstGeom>
          <a:solidFill>
            <a:srgbClr val="5592CE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r>
              <a:rPr lang="da-DK" sz="88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</a:t>
            </a:r>
            <a:r>
              <a:rPr lang="es-ES" sz="88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262" y="2511517"/>
            <a:ext cx="1753797" cy="116047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2924526" y="2536571"/>
            <a:ext cx="52140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a-DK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Præsentationen er del af et projekt, som er finansieret af den Europæiske Unions Horizon 2020 forsknings- og innovationsprogram under fondsaftale nr. 754919. Informationen er kun udtryk for forfatternes synspunkt og den Europæiske Kommission er ikke ansvarlig 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da-DK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brugen af informationen, som præsentationen indeholder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146" y="4490090"/>
            <a:ext cx="1321118" cy="104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87943" y="4633107"/>
            <a:ext cx="2474581" cy="81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3776" y="5868757"/>
            <a:ext cx="4966335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90545" y="4572363"/>
            <a:ext cx="2301292" cy="8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19858" y="4476052"/>
            <a:ext cx="4199009" cy="92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4860" y="5533801"/>
            <a:ext cx="2498134" cy="108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92835" y="2111076"/>
            <a:ext cx="3408486" cy="208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9521" y="5805265"/>
            <a:ext cx="2392184" cy="5667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2427" y="563417"/>
            <a:ext cx="9767436" cy="831273"/>
          </a:xfrm>
        </p:spPr>
        <p:txBody>
          <a:bodyPr/>
          <a:lstStyle/>
          <a:p>
            <a:r>
              <a:rPr lang="da-DK" b="0" dirty="0"/>
              <a:t>Stof til eftertanke</a:t>
            </a:r>
            <a:endParaRPr lang="en-US" b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66567" y="1791854"/>
            <a:ext cx="9693296" cy="3948503"/>
          </a:xfrm>
        </p:spPr>
        <p:txBody>
          <a:bodyPr/>
          <a:lstStyle/>
          <a:p>
            <a:r>
              <a:rPr lang="en-US" dirty="0"/>
              <a:t>Har du </a:t>
            </a:r>
            <a:r>
              <a:rPr lang="da-DK" dirty="0" smtClean="0"/>
              <a:t>hørt om coping og coping-strategier før?</a:t>
            </a:r>
          </a:p>
          <a:p>
            <a:r>
              <a:rPr lang="da-DK" dirty="0" smtClean="0"/>
              <a:t>Hvordan håndterer du normal en svær sit</a:t>
            </a:r>
            <a:r>
              <a:rPr lang="en-US" dirty="0" smtClean="0"/>
              <a:t>uation</a:t>
            </a:r>
            <a:r>
              <a:rPr lang="en-US" dirty="0"/>
              <a:t>?</a:t>
            </a:r>
            <a:endParaRPr lang="da-DK" dirty="0"/>
          </a:p>
          <a:p>
            <a:r>
              <a:rPr lang="da-DK" dirty="0"/>
              <a:t>Hvilket råd ville du give en person i en svær situation</a:t>
            </a:r>
            <a:r>
              <a:rPr lang="en-US" dirty="0"/>
              <a:t>?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881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Definition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30118125"/>
              </p:ext>
            </p:extLst>
          </p:nvPr>
        </p:nvGraphicFramePr>
        <p:xfrm>
          <a:off x="2020848" y="11991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48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810762A-7321-834F-AF92-A5FA600AA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0" y="1060450"/>
            <a:ext cx="72263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9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023" y="539931"/>
            <a:ext cx="11190514" cy="309307"/>
          </a:xfrm>
        </p:spPr>
        <p:txBody>
          <a:bodyPr/>
          <a:lstStyle/>
          <a:p>
            <a:r>
              <a:rPr lang="da-DK" sz="3600" b="0" dirty="0" smtClean="0">
                <a:solidFill>
                  <a:srgbClr val="0070C0"/>
                </a:solidFill>
              </a:rPr>
              <a:t>Disse kompetencer er nyttige, for eksempel, når …</a:t>
            </a:r>
            <a:endParaRPr lang="da-DK" sz="4000" b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66567" y="1043709"/>
            <a:ext cx="9693296" cy="5569527"/>
          </a:xfrm>
        </p:spPr>
        <p:txBody>
          <a:bodyPr/>
          <a:lstStyle/>
          <a:p>
            <a:pPr marL="76200" indent="0">
              <a:buNone/>
            </a:pPr>
            <a:r>
              <a:rPr lang="da-DK" sz="2000" dirty="0" smtClean="0"/>
              <a:t>Igennem livet vil man møde svære situationer og for at kunne håndtere disse situationer bedst muligt</a:t>
            </a:r>
            <a:r>
              <a:rPr lang="en-US" sz="2000" dirty="0" smtClean="0"/>
              <a:t>, </a:t>
            </a:r>
            <a:r>
              <a:rPr lang="da-DK" sz="2000" dirty="0" smtClean="0"/>
              <a:t>er man nødt til at udvikle velegnede coping-strategier. Det kan være situationer som</a:t>
            </a:r>
            <a:r>
              <a:rPr lang="es-ES" sz="2000" dirty="0" smtClean="0"/>
              <a:t>:</a:t>
            </a:r>
            <a:endParaRPr lang="da-DK" sz="2000" dirty="0"/>
          </a:p>
          <a:p>
            <a:pPr lvl="0"/>
            <a:r>
              <a:rPr lang="da-DK" sz="2000" dirty="0" smtClean="0"/>
              <a:t>Skolekrav og frustrationer</a:t>
            </a:r>
          </a:p>
          <a:p>
            <a:pPr lvl="0"/>
            <a:r>
              <a:rPr lang="en-US" sz="2000" dirty="0" smtClean="0"/>
              <a:t>Negative </a:t>
            </a:r>
            <a:r>
              <a:rPr lang="en-US" sz="2000" dirty="0"/>
              <a:t>tanker </a:t>
            </a:r>
            <a:r>
              <a:rPr lang="da-DK" sz="2000" dirty="0" smtClean="0"/>
              <a:t>og</a:t>
            </a:r>
            <a:r>
              <a:rPr lang="en-US" sz="2000" dirty="0" smtClean="0"/>
              <a:t> </a:t>
            </a:r>
            <a:r>
              <a:rPr lang="da-DK" sz="2000" dirty="0" smtClean="0"/>
              <a:t>følelser</a:t>
            </a:r>
            <a:r>
              <a:rPr lang="en-US" sz="2000" dirty="0" smtClean="0"/>
              <a:t> </a:t>
            </a:r>
            <a:r>
              <a:rPr lang="en-US" sz="2000" dirty="0"/>
              <a:t>om sig </a:t>
            </a:r>
            <a:r>
              <a:rPr lang="da-DK" sz="2000" dirty="0" smtClean="0"/>
              <a:t>selv</a:t>
            </a:r>
          </a:p>
          <a:p>
            <a:pPr lvl="0"/>
            <a:r>
              <a:rPr lang="da-DK" sz="2000" dirty="0" smtClean="0"/>
              <a:t>Forandringer i kroppen</a:t>
            </a:r>
          </a:p>
          <a:p>
            <a:pPr lvl="0"/>
            <a:r>
              <a:rPr lang="da-DK" sz="2000" dirty="0" smtClean="0"/>
              <a:t>Problemer </a:t>
            </a:r>
            <a:r>
              <a:rPr lang="en-US" sz="2000" dirty="0" smtClean="0"/>
              <a:t>med </a:t>
            </a:r>
            <a:r>
              <a:rPr lang="da-DK" sz="2000" dirty="0" smtClean="0"/>
              <a:t>venner og/eller klassekammerater i skolen</a:t>
            </a:r>
          </a:p>
          <a:p>
            <a:pPr lvl="0"/>
            <a:r>
              <a:rPr lang="da-DK" sz="2000" dirty="0" smtClean="0"/>
              <a:t>Usikre levevilkår/lokalområde</a:t>
            </a:r>
          </a:p>
          <a:p>
            <a:pPr lvl="0"/>
            <a:r>
              <a:rPr lang="da-DK" sz="2000" dirty="0" smtClean="0"/>
              <a:t>Forældres separation eller skilsmisse</a:t>
            </a:r>
          </a:p>
          <a:p>
            <a:pPr lvl="0"/>
            <a:r>
              <a:rPr lang="da-DK" sz="2000" dirty="0" smtClean="0"/>
              <a:t>Kroniske lidelser eller alvorlige problemer i</a:t>
            </a:r>
            <a:r>
              <a:rPr lang="en-US" sz="2000" dirty="0" smtClean="0"/>
              <a:t> </a:t>
            </a:r>
            <a:r>
              <a:rPr lang="da-DK" sz="2000" dirty="0" smtClean="0"/>
              <a:t>familien</a:t>
            </a:r>
          </a:p>
          <a:p>
            <a:pPr lvl="0"/>
            <a:r>
              <a:rPr lang="da-DK" sz="2000" dirty="0" smtClean="0"/>
              <a:t>Dødsfald blandt </a:t>
            </a:r>
            <a:r>
              <a:rPr lang="en-US" sz="2000" dirty="0" smtClean="0"/>
              <a:t>sine </a:t>
            </a:r>
            <a:r>
              <a:rPr lang="da-DK" sz="2000" dirty="0" smtClean="0"/>
              <a:t>nære</a:t>
            </a:r>
          </a:p>
          <a:p>
            <a:pPr lvl="0"/>
            <a:r>
              <a:rPr lang="da-DK" sz="2000" dirty="0" smtClean="0"/>
              <a:t>Flytning eller skoleskift</a:t>
            </a:r>
          </a:p>
          <a:p>
            <a:pPr lvl="0"/>
            <a:r>
              <a:rPr lang="en-US" sz="2000" dirty="0" smtClean="0"/>
              <a:t>For </a:t>
            </a:r>
            <a:r>
              <a:rPr lang="en-US" sz="2000" dirty="0"/>
              <a:t>mange </a:t>
            </a:r>
            <a:r>
              <a:rPr lang="da-DK" sz="2000" dirty="0" smtClean="0"/>
              <a:t>aktiviteter eller </a:t>
            </a:r>
            <a:r>
              <a:rPr lang="en-US" sz="2000" dirty="0" smtClean="0"/>
              <a:t>for </a:t>
            </a:r>
            <a:r>
              <a:rPr lang="da-DK" sz="2000" dirty="0" smtClean="0"/>
              <a:t>høje</a:t>
            </a:r>
            <a:r>
              <a:rPr lang="en-US" sz="2000" dirty="0" smtClean="0"/>
              <a:t> </a:t>
            </a:r>
            <a:r>
              <a:rPr lang="da-DK" sz="2000" dirty="0" smtClean="0"/>
              <a:t>ambitioner</a:t>
            </a:r>
          </a:p>
          <a:p>
            <a:r>
              <a:rPr lang="es-ES" sz="2000" dirty="0" smtClean="0"/>
              <a:t>F</a:t>
            </a:r>
            <a:r>
              <a:rPr lang="da-DK" sz="2000" dirty="0" smtClean="0"/>
              <a:t>amiliens</a:t>
            </a:r>
            <a:r>
              <a:rPr lang="en-US" sz="2000" dirty="0" smtClean="0"/>
              <a:t> </a:t>
            </a:r>
            <a:r>
              <a:rPr lang="da-DK" sz="2000" dirty="0" smtClean="0"/>
              <a:t>økonomiske</a:t>
            </a:r>
            <a:r>
              <a:rPr lang="en-US" sz="2000" dirty="0" smtClean="0"/>
              <a:t> </a:t>
            </a:r>
            <a:r>
              <a:rPr lang="da-DK" sz="2000" dirty="0" smtClean="0"/>
              <a:t>problemer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20321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426" y="563419"/>
            <a:ext cx="10842556" cy="663940"/>
          </a:xfrm>
        </p:spPr>
        <p:txBody>
          <a:bodyPr/>
          <a:lstStyle/>
          <a:p>
            <a:r>
              <a:rPr lang="da-DK" sz="3600" b="0" dirty="0" smtClean="0"/>
              <a:t>Kompetencernes teoretiske </a:t>
            </a:r>
            <a:r>
              <a:rPr lang="da-DK" sz="3600" b="0" dirty="0" smtClean="0"/>
              <a:t>grundlag</a:t>
            </a:r>
            <a:r>
              <a:rPr lang="da-DK" sz="3600" b="0" dirty="0" smtClean="0"/>
              <a:t/>
            </a:r>
            <a:br>
              <a:rPr lang="da-DK" sz="3600" b="0" dirty="0" smtClean="0"/>
            </a:br>
            <a:r>
              <a:rPr lang="da-DK" sz="3600" b="0" dirty="0" smtClean="0"/>
              <a:t>Kognitiv adfærdsændring </a:t>
            </a:r>
            <a:r>
              <a:rPr lang="da-DK" sz="3600" b="0" dirty="0" smtClean="0"/>
              <a:t>handler om</a:t>
            </a:r>
            <a:endParaRPr lang="da-DK" sz="3600" b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29497" y="1644072"/>
            <a:ext cx="9693296" cy="40962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/>
              <a:t>At forstå vore egne tanker og følelser – og hvordan de påvirker hinanden og hvordan de påvirker vores adfærd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da-DK" dirty="0" smtClean="0"/>
              <a:t>At ændre uhensigtsmæssige tanker og selvtale til mere konstruktive tanker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da-DK" dirty="0"/>
              <a:t>		</a:t>
            </a:r>
            <a:r>
              <a:rPr lang="da-DK" dirty="0" smtClean="0"/>
              <a:t>For at være i stand til at ændre tanker og handlinger</a:t>
            </a:r>
          </a:p>
          <a:p>
            <a:pPr marL="76200" indent="0">
              <a:lnSpc>
                <a:spcPct val="150000"/>
              </a:lnSpc>
              <a:buNone/>
            </a:pPr>
            <a:endParaRPr lang="da-DK" dirty="0"/>
          </a:p>
          <a:p>
            <a:pPr marL="76200" indent="0">
              <a:lnSpc>
                <a:spcPct val="150000"/>
              </a:lnSpc>
              <a:buNone/>
            </a:pPr>
            <a:r>
              <a:rPr lang="da-DK" dirty="0"/>
              <a:t> 	</a:t>
            </a:r>
            <a:endParaRPr lang="es-ES" dirty="0"/>
          </a:p>
        </p:txBody>
      </p:sp>
      <p:sp>
        <p:nvSpPr>
          <p:cNvPr id="4" name="Højrepil 3"/>
          <p:cNvSpPr/>
          <p:nvPr/>
        </p:nvSpPr>
        <p:spPr>
          <a:xfrm>
            <a:off x="1792789" y="4350328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234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427" y="661851"/>
            <a:ext cx="9767436" cy="565507"/>
          </a:xfrm>
        </p:spPr>
        <p:txBody>
          <a:bodyPr/>
          <a:lstStyle/>
          <a:p>
            <a:r>
              <a:rPr lang="da-DK" sz="3600" b="0" dirty="0"/>
              <a:t>Kompetencernes teoretiske </a:t>
            </a:r>
            <a:r>
              <a:rPr lang="da-DK" sz="3600" b="0" dirty="0" smtClean="0"/>
              <a:t>grundlag </a:t>
            </a:r>
            <a:r>
              <a:rPr lang="en-GB" sz="3600" b="0" dirty="0"/>
              <a:t/>
            </a:r>
            <a:br>
              <a:rPr lang="en-GB" sz="3600" b="0" dirty="0"/>
            </a:br>
            <a:r>
              <a:rPr lang="en-GB" sz="3600" b="0" dirty="0"/>
              <a:t>Konfliktløsning </a:t>
            </a:r>
            <a:r>
              <a:rPr lang="en-GB" sz="3600" b="0" dirty="0" smtClean="0"/>
              <a:t>handler om</a:t>
            </a:r>
            <a:endParaRPr lang="da-DK" sz="3600" b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29497" y="1759130"/>
            <a:ext cx="9693296" cy="39812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/>
              <a:t>At forstå at konflikter kan blive </a:t>
            </a:r>
            <a:r>
              <a:rPr lang="da-DK" dirty="0" err="1" smtClean="0"/>
              <a:t>win</a:t>
            </a:r>
            <a:r>
              <a:rPr lang="da-DK" dirty="0" smtClean="0"/>
              <a:t>-</a:t>
            </a:r>
            <a:r>
              <a:rPr lang="da-DK" dirty="0" err="1" smtClean="0"/>
              <a:t>win</a:t>
            </a:r>
            <a:r>
              <a:rPr lang="da-DK" dirty="0" smtClean="0"/>
              <a:t>-situationer for begge parter.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At udvikle konfliktløsende evner og at kommunikere tydeligt.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At lære at forhandle. </a:t>
            </a:r>
          </a:p>
          <a:p>
            <a:pPr>
              <a:lnSpc>
                <a:spcPct val="150000"/>
              </a:lnSpc>
            </a:pPr>
            <a:endParaRPr lang="da-DK" dirty="0"/>
          </a:p>
          <a:p>
            <a:pPr marL="76200" indent="0">
              <a:lnSpc>
                <a:spcPct val="150000"/>
              </a:lnSpc>
              <a:buNone/>
            </a:pPr>
            <a:r>
              <a:rPr lang="da-DK" dirty="0"/>
              <a:t>                for at være i stand til at løse konflikter konstruktivt</a:t>
            </a:r>
            <a:endParaRPr lang="en-US" dirty="0"/>
          </a:p>
        </p:txBody>
      </p:sp>
      <p:sp>
        <p:nvSpPr>
          <p:cNvPr id="4" name="Højrepil 3"/>
          <p:cNvSpPr/>
          <p:nvPr/>
        </p:nvSpPr>
        <p:spPr>
          <a:xfrm>
            <a:off x="1618882" y="4727699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347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426" y="820431"/>
            <a:ext cx="10450933" cy="406927"/>
          </a:xfrm>
        </p:spPr>
        <p:txBody>
          <a:bodyPr/>
          <a:lstStyle/>
          <a:p>
            <a:r>
              <a:rPr lang="da-DK" sz="3600" b="0" dirty="0"/>
              <a:t>Kompetencernes teoretiske </a:t>
            </a:r>
            <a:r>
              <a:rPr lang="da-DK" sz="3600" b="0" dirty="0" smtClean="0"/>
              <a:t>grundlag</a:t>
            </a:r>
            <a:r>
              <a:rPr lang="en-GB" sz="3600" b="0" dirty="0"/>
              <a:t/>
            </a:r>
            <a:br>
              <a:rPr lang="en-GB" sz="3600" b="0" dirty="0"/>
            </a:br>
            <a:r>
              <a:rPr lang="da-DK" sz="3600" b="0" dirty="0" smtClean="0"/>
              <a:t>Assertive kommunikations-strategier </a:t>
            </a:r>
            <a:r>
              <a:rPr lang="da-DK" sz="3600" b="0" dirty="0" smtClean="0"/>
              <a:t>handler om</a:t>
            </a:r>
            <a:endParaRPr lang="da-DK" sz="3600" b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07195" y="1667800"/>
            <a:ext cx="10366496" cy="47591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/>
              <a:t>At </a:t>
            </a:r>
            <a:r>
              <a:rPr lang="da-DK" dirty="0"/>
              <a:t>fremme empati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At udtrykke tanker og behov på en social accepteret måde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At </a:t>
            </a:r>
            <a:r>
              <a:rPr lang="da-DK" dirty="0" smtClean="0"/>
              <a:t>lytte</a:t>
            </a:r>
            <a:r>
              <a:rPr lang="en-US" dirty="0" smtClean="0"/>
              <a:t> </a:t>
            </a:r>
            <a:r>
              <a:rPr lang="da-DK" dirty="0" smtClean="0"/>
              <a:t>aktivt. </a:t>
            </a:r>
            <a:endParaRPr lang="da-DK" dirty="0"/>
          </a:p>
          <a:p>
            <a:pPr>
              <a:lnSpc>
                <a:spcPct val="150000"/>
              </a:lnSpc>
            </a:pPr>
            <a:endParaRPr lang="da-DK" dirty="0"/>
          </a:p>
          <a:p>
            <a:pPr>
              <a:lnSpc>
                <a:spcPct val="150000"/>
              </a:lnSpc>
            </a:pPr>
            <a:r>
              <a:rPr lang="da-DK" dirty="0"/>
              <a:t>                For at kommunikere på en ærlig og hensigtsmæssig måde</a:t>
            </a:r>
            <a:endParaRPr lang="en-US" dirty="0"/>
          </a:p>
          <a:p>
            <a:endParaRPr lang="es-ES" dirty="0"/>
          </a:p>
        </p:txBody>
      </p:sp>
      <p:sp>
        <p:nvSpPr>
          <p:cNvPr id="4" name="Højrepil 3"/>
          <p:cNvSpPr/>
          <p:nvPr/>
        </p:nvSpPr>
        <p:spPr>
          <a:xfrm>
            <a:off x="1934503" y="4611057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76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0" dirty="0"/>
              <a:t>Kompetencernes teoretiske </a:t>
            </a:r>
            <a:r>
              <a:rPr lang="da-DK" sz="3600" b="0" dirty="0" smtClean="0"/>
              <a:t>grundlag </a:t>
            </a:r>
            <a:r>
              <a:rPr lang="en-GB" sz="3600" b="0" dirty="0"/>
              <a:t/>
            </a:r>
            <a:br>
              <a:rPr lang="en-GB" sz="3600" b="0" dirty="0"/>
            </a:br>
            <a:r>
              <a:rPr lang="da-DK" sz="3600" b="0" dirty="0" smtClean="0"/>
              <a:t>Mental sundhed </a:t>
            </a:r>
            <a:r>
              <a:rPr lang="da-DK" sz="3600" b="0" dirty="0" smtClean="0"/>
              <a:t>handler om</a:t>
            </a:r>
            <a:endParaRPr lang="da-DK" sz="3600" b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29497" y="1389019"/>
            <a:ext cx="9693296" cy="4959529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da-DK" dirty="0" smtClean="0"/>
              <a:t>At være i stand til at genkende problemer i forhold til mental sundhed som angst og depression. 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At lære om årsagerne </a:t>
            </a:r>
            <a:r>
              <a:rPr lang="en-US" dirty="0" smtClean="0"/>
              <a:t>til </a:t>
            </a:r>
            <a:r>
              <a:rPr lang="da-DK" dirty="0" smtClean="0"/>
              <a:t>disse problemer.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At lære om ens egne muligheder </a:t>
            </a:r>
            <a:r>
              <a:rPr lang="en-US" dirty="0" smtClean="0"/>
              <a:t>for </a:t>
            </a:r>
            <a:r>
              <a:rPr lang="en-US" dirty="0"/>
              <a:t>at </a:t>
            </a:r>
            <a:r>
              <a:rPr lang="da-DK" dirty="0" smtClean="0"/>
              <a:t>påvirke mentale sundhed.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At </a:t>
            </a:r>
            <a:r>
              <a:rPr lang="da-DK" dirty="0" smtClean="0"/>
              <a:t>lære om mulighederne for professionel hjælp.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r>
              <a:rPr lang="da-DK" dirty="0"/>
              <a:t>            For at være i stand til at hjælpe </a:t>
            </a:r>
            <a:r>
              <a:rPr lang="da-DK" dirty="0" smtClean="0"/>
              <a:t>sig </a:t>
            </a:r>
            <a:r>
              <a:rPr lang="da-DK" dirty="0"/>
              <a:t>selv og andre, når behovet opstår</a:t>
            </a:r>
            <a:r>
              <a:rPr lang="en-US" dirty="0"/>
              <a:t>.</a:t>
            </a:r>
          </a:p>
          <a:p>
            <a:pPr marL="76200" indent="0">
              <a:buNone/>
            </a:pPr>
            <a:endParaRPr lang="es-ES" dirty="0"/>
          </a:p>
        </p:txBody>
      </p:sp>
      <p:sp>
        <p:nvSpPr>
          <p:cNvPr id="4" name="Højrepil 3"/>
          <p:cNvSpPr/>
          <p:nvPr/>
        </p:nvSpPr>
        <p:spPr>
          <a:xfrm>
            <a:off x="1684065" y="4823230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7353658"/>
      </p:ext>
    </p:extLst>
  </p:cSld>
  <p:clrMapOvr>
    <a:masterClrMapping/>
  </p:clrMapOvr>
</p:sld>
</file>

<file path=ppt/theme/theme1.xml><?xml version="1.0" encoding="utf-8"?>
<a:theme xmlns:a="http://schemas.openxmlformats.org/drawingml/2006/main" name="2-tema">
  <a:themeElements>
    <a:clrScheme name="Landdlækni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427</Words>
  <Application>Microsoft Office PowerPoint</Application>
  <PresentationFormat>Widescreen</PresentationFormat>
  <Paragraphs>56</Paragraphs>
  <Slides>14</Slides>
  <Notes>3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 Neue</vt:lpstr>
      <vt:lpstr>Noto Sans Symbols</vt:lpstr>
      <vt:lpstr>2-tema</vt:lpstr>
      <vt:lpstr>Diseño personalizado</vt:lpstr>
      <vt:lpstr>PowerPoint-præsentation</vt:lpstr>
      <vt:lpstr>Stof til eftertanke</vt:lpstr>
      <vt:lpstr>Definition</vt:lpstr>
      <vt:lpstr>PowerPoint-præsentation</vt:lpstr>
      <vt:lpstr>Disse kompetencer er nyttige, for eksempel, når …</vt:lpstr>
      <vt:lpstr>Kompetencernes teoretiske grundlag Kognitiv adfærdsændring handler om</vt:lpstr>
      <vt:lpstr>Kompetencernes teoretiske grundlag  Konfliktløsning handler om</vt:lpstr>
      <vt:lpstr>Kompetencernes teoretiske grundlag Assertive kommunikations-strategier handler om</vt:lpstr>
      <vt:lpstr>Kompetencernes teoretiske grundlag  Mental sundhed handler om</vt:lpstr>
      <vt:lpstr>UPRIGHT video: Coping</vt:lpstr>
      <vt:lpstr>Rubric for Coping </vt:lpstr>
      <vt:lpstr>Rubric for Coping</vt:lpstr>
      <vt:lpstr>Rubric for Coping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resolution</dc:title>
  <dc:creator>CARLOTA LAS HAYAS RODRIGUEZ</dc:creator>
  <cp:lastModifiedBy>Mette Marie Ledertoug</cp:lastModifiedBy>
  <cp:revision>47</cp:revision>
  <dcterms:modified xsi:type="dcterms:W3CDTF">2021-11-26T16:09:07Z</dcterms:modified>
</cp:coreProperties>
</file>