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7" r:id="rId1"/>
    <p:sldMasterId id="2147483770" r:id="rId2"/>
  </p:sldMasterIdLst>
  <p:notesMasterIdLst>
    <p:notesMasterId r:id="rId21"/>
  </p:notesMasterIdLst>
  <p:handoutMasterIdLst>
    <p:handoutMasterId r:id="rId22"/>
  </p:handoutMasterIdLst>
  <p:sldIdLst>
    <p:sldId id="276" r:id="rId3"/>
    <p:sldId id="279" r:id="rId4"/>
    <p:sldId id="280" r:id="rId5"/>
    <p:sldId id="281" r:id="rId6"/>
    <p:sldId id="282" r:id="rId7"/>
    <p:sldId id="283" r:id="rId8"/>
    <p:sldId id="258" r:id="rId9"/>
    <p:sldId id="284" r:id="rId10"/>
    <p:sldId id="265" r:id="rId11"/>
    <p:sldId id="277" r:id="rId12"/>
    <p:sldId id="266" r:id="rId13"/>
    <p:sldId id="272" r:id="rId14"/>
    <p:sldId id="273" r:id="rId15"/>
    <p:sldId id="288" r:id="rId16"/>
    <p:sldId id="289" r:id="rId17"/>
    <p:sldId id="286" r:id="rId18"/>
    <p:sldId id="287" r:id="rId19"/>
    <p:sldId id="264" r:id="rId20"/>
  </p:sldIdLst>
  <p:sldSz cx="12192000" cy="6858000"/>
  <p:notesSz cx="6858000" cy="9144000"/>
  <p:embeddedFontLs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
      <p:font typeface="helvetica" panose="020B0604020202020204" pitchFamily="34" charset="0"/>
      <p:regular r:id="rId29"/>
      <p:bold r:id="rId30"/>
      <p:italic r:id="rId31"/>
      <p:boldItalic r:id="rId32"/>
    </p:embeddedFont>
    <p:embeddedFont>
      <p:font typeface="RotisSemiSans"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C14"/>
    <a:srgbClr val="5592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660"/>
  </p:normalViewPr>
  <p:slideViewPr>
    <p:cSldViewPr snapToGrid="0">
      <p:cViewPr varScale="1">
        <p:scale>
          <a:sx n="88" d="100"/>
          <a:sy n="88" d="100"/>
        </p:scale>
        <p:origin x="538" y="53"/>
      </p:cViewPr>
      <p:guideLst>
        <p:guide orient="horz" pos="2160"/>
        <p:guide pos="3840"/>
      </p:guideLst>
    </p:cSldViewPr>
  </p:slideViewPr>
  <p:notesTextViewPr>
    <p:cViewPr>
      <p:scale>
        <a:sx n="1" d="1"/>
        <a:sy n="1" d="1"/>
      </p:scale>
      <p:origin x="0" y="0"/>
    </p:cViewPr>
  </p:notesTextViewPr>
  <p:notesViewPr>
    <p:cSldViewPr snapToGrid="0" showGuides="1">
      <p:cViewPr varScale="1">
        <p:scale>
          <a:sx n="88" d="100"/>
          <a:sy n="88" d="100"/>
        </p:scale>
        <p:origin x="35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E435B77-DA5C-44EE-8BC9-5792F85F87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DA668434-3F70-4A3D-AB9E-413B6815F3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E9DE19-FACC-4B89-A1C7-624C85BD71D5}" type="datetimeFigureOut">
              <a:rPr lang="es-ES" smtClean="0"/>
              <a:t>09/12/2021</a:t>
            </a:fld>
            <a:endParaRPr lang="es-ES"/>
          </a:p>
        </p:txBody>
      </p:sp>
      <p:sp>
        <p:nvSpPr>
          <p:cNvPr id="4" name="Marcador de pie de página 3">
            <a:extLst>
              <a:ext uri="{FF2B5EF4-FFF2-40B4-BE49-F238E27FC236}">
                <a16:creationId xmlns:a16="http://schemas.microsoft.com/office/drawing/2014/main" id="{B7830486-01BC-4F0A-A175-D108C86B17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60AFC577-1148-4143-A28E-B8D3982AD9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135A7B-1E26-4E99-852B-21C3F9B84860}" type="slidenum">
              <a:rPr lang="es-ES" smtClean="0"/>
              <a:t>‹nr.›</a:t>
            </a:fld>
            <a:endParaRPr lang="es-ES"/>
          </a:p>
        </p:txBody>
      </p:sp>
    </p:spTree>
    <p:extLst>
      <p:ext uri="{BB962C8B-B14F-4D97-AF65-F5344CB8AC3E}">
        <p14:creationId xmlns:p14="http://schemas.microsoft.com/office/powerpoint/2010/main" val="3204038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B4F71-A2EA-423C-959E-206399EFE696}" type="datetimeFigureOut">
              <a:rPr lang="en-GB" smtClean="0"/>
              <a:t>09/12/2021</a:t>
            </a:fld>
            <a:endParaRPr lang="en-GB"/>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1667A-1206-4930-B8CA-1A0E563B4D5F}" type="slidenum">
              <a:rPr lang="en-GB" smtClean="0"/>
              <a:t>‹nr.›</a:t>
            </a:fld>
            <a:endParaRPr lang="en-GB"/>
          </a:p>
        </p:txBody>
      </p:sp>
    </p:spTree>
    <p:extLst>
      <p:ext uri="{BB962C8B-B14F-4D97-AF65-F5344CB8AC3E}">
        <p14:creationId xmlns:p14="http://schemas.microsoft.com/office/powerpoint/2010/main" val="201679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660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146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E51EB8-75CA-4D4B-ACA7-2186E56B1D09}"/>
              </a:ext>
            </a:extLst>
          </p:cNvPr>
          <p:cNvSpPr>
            <a:spLocks noGrp="1"/>
          </p:cNvSpPr>
          <p:nvPr>
            <p:ph type="title"/>
          </p:nvPr>
        </p:nvSpPr>
        <p:spPr>
          <a:xfrm>
            <a:off x="1192427" y="366101"/>
            <a:ext cx="9767436" cy="751541"/>
          </a:xfrm>
        </p:spPr>
        <p:txBody>
          <a:bodyPr/>
          <a:lstStyle/>
          <a:p>
            <a:r>
              <a:rPr lang="es-ES"/>
              <a:t>Haga clic para modificar el estilo de título del patrón</a:t>
            </a:r>
            <a:endParaRPr lang="en-US" dirty="0"/>
          </a:p>
        </p:txBody>
      </p:sp>
      <p:sp>
        <p:nvSpPr>
          <p:cNvPr id="8" name="Content Placeholder 2">
            <a:extLst>
              <a:ext uri="{FF2B5EF4-FFF2-40B4-BE49-F238E27FC236}">
                <a16:creationId xmlns:a16="http://schemas.microsoft.com/office/drawing/2014/main" id="{1C3FC17A-119B-4E3A-BFC9-C962382A3F88}"/>
              </a:ext>
            </a:extLst>
          </p:cNvPr>
          <p:cNvSpPr>
            <a:spLocks noGrp="1"/>
          </p:cNvSpPr>
          <p:nvPr>
            <p:ph idx="1"/>
          </p:nvPr>
        </p:nvSpPr>
        <p:spPr>
          <a:xfrm>
            <a:off x="1266567" y="1389020"/>
            <a:ext cx="9693296"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287963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95F51AD-22C5-498F-A417-1518F551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a:extLst>
              <a:ext uri="{FF2B5EF4-FFF2-40B4-BE49-F238E27FC236}">
                <a16:creationId xmlns:a16="http://schemas.microsoft.com/office/drawing/2014/main" id="{54C9A9ED-7901-45BB-B933-1856D078C925}"/>
              </a:ext>
            </a:extLst>
          </p:cNvPr>
          <p:cNvSpPr>
            <a:spLocks noGrp="1"/>
          </p:cNvSpPr>
          <p:nvPr>
            <p:ph type="title" hasCustomPrompt="1"/>
          </p:nvPr>
        </p:nvSpPr>
        <p:spPr>
          <a:xfrm>
            <a:off x="2572341" y="1388568"/>
            <a:ext cx="5266561" cy="751541"/>
          </a:xfrm>
          <a:prstGeom prst="rect">
            <a:avLst/>
          </a:prstGeom>
        </p:spPr>
        <p:txBody>
          <a:bodyPr vert="horz" lIns="91440" tIns="45720" rIns="91440" bIns="45720" rtlCol="0" anchor="ctr">
            <a:normAutofit/>
          </a:bodyPr>
          <a:lstStyle>
            <a:lvl1pPr>
              <a:defRPr sz="5400">
                <a:solidFill>
                  <a:srgbClr val="5592CE"/>
                </a:solidFill>
                <a:latin typeface="Rotis SemiSans Std" panose="02000503040000020204" pitchFamily="50" charset="0"/>
              </a:defRPr>
            </a:lvl1pPr>
          </a:lstStyle>
          <a:p>
            <a:r>
              <a:rPr lang="es-ES" dirty="0"/>
              <a:t>Título de la</a:t>
            </a:r>
            <a:br>
              <a:rPr lang="es-ES" dirty="0"/>
            </a:br>
            <a:r>
              <a:rPr lang="es-ES" dirty="0"/>
              <a:t>presentación</a:t>
            </a:r>
            <a:endParaRPr lang="en-US" dirty="0"/>
          </a:p>
        </p:txBody>
      </p:sp>
    </p:spTree>
    <p:extLst>
      <p:ext uri="{BB962C8B-B14F-4D97-AF65-F5344CB8AC3E}">
        <p14:creationId xmlns:p14="http://schemas.microsoft.com/office/powerpoint/2010/main" val="2773187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4117801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7D29C088-DA58-428F-9D46-2B5EC3D31FCE}"/>
              </a:ext>
            </a:extLst>
          </p:cNvPr>
          <p:cNvSpPr>
            <a:spLocks noGrp="1"/>
          </p:cNvSpPr>
          <p:nvPr>
            <p:ph type="sldNum" sz="quarter" idx="4"/>
          </p:nvPr>
        </p:nvSpPr>
        <p:spPr>
          <a:xfrm>
            <a:off x="5832568" y="6548844"/>
            <a:ext cx="472440" cy="282122"/>
          </a:xfrm>
          <a:prstGeom prst="rect">
            <a:avLst/>
          </a:prstGeom>
          <a:ln>
            <a:solidFill>
              <a:schemeClr val="bg1">
                <a:lumMod val="75000"/>
              </a:schemeClr>
            </a:solidFill>
          </a:ln>
        </p:spPr>
        <p:txBody>
          <a:bodyPr/>
          <a:lstStyle>
            <a:lvl1pPr>
              <a:defRPr sz="1400">
                <a:solidFill>
                  <a:schemeClr val="tx1">
                    <a:lumMod val="50000"/>
                    <a:lumOff val="50000"/>
                  </a:schemeClr>
                </a:solidFill>
              </a:defRPr>
            </a:lvl1pPr>
          </a:lstStyle>
          <a:p>
            <a:fld id="{89676473-8556-4EAF-BEF1-AE2FDF9849E5}" type="slidenum">
              <a:rPr lang="es-ES" smtClean="0"/>
              <a:t>‹nr.›</a:t>
            </a:fld>
            <a:endParaRPr lang="es-ES"/>
          </a:p>
        </p:txBody>
      </p:sp>
    </p:spTree>
    <p:extLst>
      <p:ext uri="{BB962C8B-B14F-4D97-AF65-F5344CB8AC3E}">
        <p14:creationId xmlns:p14="http://schemas.microsoft.com/office/powerpoint/2010/main" val="802193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BB10B5-9238-45D1-A3DF-67C2E35EEB0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023AA51-E9FD-4BAA-ACF0-A2FE74C87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FA6DACE-828D-45F3-ACC4-18818449751E}"/>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5" name="Marcador de pie de página 4">
            <a:extLst>
              <a:ext uri="{FF2B5EF4-FFF2-40B4-BE49-F238E27FC236}">
                <a16:creationId xmlns:a16="http://schemas.microsoft.com/office/drawing/2014/main" id="{64AF1298-6D7D-4DEF-8882-2F2D78515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E9100E-0B47-4FF7-9A2F-E447EC5C7833}"/>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300827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27B2A-5496-48C9-A4B7-B8CCCF77E38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D59DC6-F86D-4111-998C-E57B6D810D5E}"/>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78C8F41-8710-40D6-95C0-6241E6842CC7}"/>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5" name="Marcador de pie de página 4">
            <a:extLst>
              <a:ext uri="{FF2B5EF4-FFF2-40B4-BE49-F238E27FC236}">
                <a16:creationId xmlns:a16="http://schemas.microsoft.com/office/drawing/2014/main" id="{1D765DB9-3F0D-4097-BC7F-C33CD04247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C4EAEF-DB5F-468C-A063-FAC4F02EDB6F}"/>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270834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4D694C-4747-4A71-821D-BD54CB21940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7E734BF-0670-4012-ACA7-67D667518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05BC3F91-619A-4802-B672-3663EC8BEF55}"/>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5" name="Marcador de pie de página 4">
            <a:extLst>
              <a:ext uri="{FF2B5EF4-FFF2-40B4-BE49-F238E27FC236}">
                <a16:creationId xmlns:a16="http://schemas.microsoft.com/office/drawing/2014/main" id="{E698FBDF-98EF-4739-A8FF-0EC4025DB3C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F21B922-9280-410E-A385-5EA08BCC4391}"/>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155888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4AEAA-9B2A-43E3-B8C9-F515E731286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2D2A48-0996-4143-9BCB-7BB132EB037F}"/>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E93623-088C-435A-8098-527ABA143EB5}"/>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394B4-9135-4811-B154-939079497273}"/>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6" name="Marcador de pie de página 5">
            <a:extLst>
              <a:ext uri="{FF2B5EF4-FFF2-40B4-BE49-F238E27FC236}">
                <a16:creationId xmlns:a16="http://schemas.microsoft.com/office/drawing/2014/main" id="{F8E4A635-A04A-4708-8D37-1E6860EF9B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B712D5-7535-4FFA-98D4-C93162783840}"/>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101281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645E4-99EA-415D-AAA2-E0EDD38F62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2B1207A-5E25-44E5-AED9-21D6B4328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9EFCDBC-9C82-4C32-BF0F-7C1AD6449E6B}"/>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D6C6713-E026-4ECB-98C4-4F2DBEB376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933CCB3B-AE07-4EF1-B96E-A9C82324B56F}"/>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48582E-5E5A-4023-880F-0D9962A7D075}"/>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8" name="Marcador de pie de página 7">
            <a:extLst>
              <a:ext uri="{FF2B5EF4-FFF2-40B4-BE49-F238E27FC236}">
                <a16:creationId xmlns:a16="http://schemas.microsoft.com/office/drawing/2014/main" id="{5E7FBD08-12CE-4C2F-9DD5-7E1B87E46B2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EE85A1F-8B79-4496-9257-F3EF07612196}"/>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1098983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81BE-2785-4B03-B07B-11E42BF7A40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08F99F3-A962-4E7A-A32F-211682B1607D}"/>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4" name="Marcador de pie de página 3">
            <a:extLst>
              <a:ext uri="{FF2B5EF4-FFF2-40B4-BE49-F238E27FC236}">
                <a16:creationId xmlns:a16="http://schemas.microsoft.com/office/drawing/2014/main" id="{22F70501-D22A-4E00-BEFA-056531EBC67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FFE14B-C653-45A8-A45E-912B2B9D81A8}"/>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715337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8C220C8-D970-4A05-8694-DF25F572E7DA}"/>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3" name="Marcador de pie de página 2">
            <a:extLst>
              <a:ext uri="{FF2B5EF4-FFF2-40B4-BE49-F238E27FC236}">
                <a16:creationId xmlns:a16="http://schemas.microsoft.com/office/drawing/2014/main" id="{FAB8138C-72CB-4D1D-BFC2-8824A804D2D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3296C6D-9BA3-4AAA-AAA0-10454F907353}"/>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186430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192427" y="820431"/>
            <a:ext cx="9767436" cy="406927"/>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229497" y="1389020"/>
            <a:ext cx="9693296"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1129146" y="5740358"/>
            <a:ext cx="2743200" cy="365125"/>
          </a:xfrm>
          <a:prstGeom prst="rect">
            <a:avLst/>
          </a:prstGeom>
        </p:spPr>
        <p:txBody>
          <a:bodyPr/>
          <a:lstStyle/>
          <a:p>
            <a:fld id="{7D84A882-0AF1-4310-88BD-C2DE474C067B}" type="datetimeFigureOut">
              <a:rPr lang="es-ES" smtClean="0"/>
              <a:t>09/12/2021</a:t>
            </a:fld>
            <a:endParaRPr lang="es-E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270624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1A9A-1994-4ABD-8604-D185CC86CD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BC9D0-3358-4FC7-A2C2-97DE516358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D4847CD-93C3-4450-B3B3-1E2210C75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09C65D7-27B5-4A80-844B-2F73ABB56431}"/>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6" name="Marcador de pie de página 5">
            <a:extLst>
              <a:ext uri="{FF2B5EF4-FFF2-40B4-BE49-F238E27FC236}">
                <a16:creationId xmlns:a16="http://schemas.microsoft.com/office/drawing/2014/main" id="{D15EF7ED-24CE-4393-971C-365B1538316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6466B5B-81DB-4074-9547-AF9C15AA60FF}"/>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2597577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ECFEF-2A79-4109-A5CB-7498FFFA6B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E2C333B-1D35-42E2-9E3A-63361C52D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A7C2962-0409-4AAB-B78B-487D33FD6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97835CB-976C-45CF-AD93-B90946B31928}"/>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6" name="Marcador de pie de página 5">
            <a:extLst>
              <a:ext uri="{FF2B5EF4-FFF2-40B4-BE49-F238E27FC236}">
                <a16:creationId xmlns:a16="http://schemas.microsoft.com/office/drawing/2014/main" id="{135AFC15-C8B6-4425-8CD1-52C1962AAE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21757CC-035B-4DB1-B33F-97DCF8CDBA65}"/>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1695353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B557F1-1FFD-4914-B55C-6854BB1EFD8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178BA60-43A1-4571-856F-448EFEFC0348}"/>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F8AC02-D375-414B-8591-D42C24FABEAD}"/>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5" name="Marcador de pie de página 4">
            <a:extLst>
              <a:ext uri="{FF2B5EF4-FFF2-40B4-BE49-F238E27FC236}">
                <a16:creationId xmlns:a16="http://schemas.microsoft.com/office/drawing/2014/main" id="{6844A99C-59C2-4B2C-9E44-7BE46C37CF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AF7C8B3-924B-45E3-9BBF-72684AD1F2A8}"/>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3692644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6721E18-AD67-41B4-AFDD-4BE891A0765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FE66D5A-AA45-48AD-9C61-E12B532E8737}"/>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9941E6-5789-4188-AD5E-5F9EE4C4469A}"/>
              </a:ext>
            </a:extLst>
          </p:cNvPr>
          <p:cNvSpPr>
            <a:spLocks noGrp="1"/>
          </p:cNvSpPr>
          <p:nvPr>
            <p:ph type="dt" sz="half" idx="10"/>
          </p:nvPr>
        </p:nvSpPr>
        <p:spPr/>
        <p:txBody>
          <a:bodyPr/>
          <a:lstStyle/>
          <a:p>
            <a:fld id="{101BC566-53C2-49E9-B816-BB71BA59E688}" type="datetimeFigureOut">
              <a:rPr lang="es-ES" smtClean="0"/>
              <a:t>09/12/2021</a:t>
            </a:fld>
            <a:endParaRPr lang="es-ES"/>
          </a:p>
        </p:txBody>
      </p:sp>
      <p:sp>
        <p:nvSpPr>
          <p:cNvPr id="5" name="Marcador de pie de página 4">
            <a:extLst>
              <a:ext uri="{FF2B5EF4-FFF2-40B4-BE49-F238E27FC236}">
                <a16:creationId xmlns:a16="http://schemas.microsoft.com/office/drawing/2014/main" id="{7AEAEA5D-077A-46FB-988C-58C20402D4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D04950-E5A0-4711-9DCD-47812CD36C89}"/>
              </a:ext>
            </a:extLst>
          </p:cNvPr>
          <p:cNvSpPr>
            <a:spLocks noGrp="1"/>
          </p:cNvSpPr>
          <p:nvPr>
            <p:ph type="sldNum" sz="quarter" idx="12"/>
          </p:nvPr>
        </p:nvSpPr>
        <p:spPr/>
        <p:txBody>
          <a:bodyPr/>
          <a:lstStyle/>
          <a:p>
            <a:fld id="{F89A7137-30FD-4F56-9974-76904ABD36AF}" type="slidenum">
              <a:rPr lang="es-ES" smtClean="0"/>
              <a:t>‹nr.›</a:t>
            </a:fld>
            <a:endParaRPr lang="es-ES"/>
          </a:p>
        </p:txBody>
      </p:sp>
    </p:spTree>
    <p:extLst>
      <p:ext uri="{BB962C8B-B14F-4D97-AF65-F5344CB8AC3E}">
        <p14:creationId xmlns:p14="http://schemas.microsoft.com/office/powerpoint/2010/main" val="128389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91215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262983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s-E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86172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E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255818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s-E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388050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4091944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D84A882-0AF1-4310-88BD-C2DE474C067B}" type="datetimeFigureOut">
              <a:rPr lang="es-ES" smtClean="0"/>
              <a:t>09/12/2021</a:t>
            </a:fld>
            <a:endParaRPr lang="es-E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676473-8556-4EAF-BEF1-AE2FDF9849E5}" type="slidenum">
              <a:rPr lang="es-ES" smtClean="0"/>
              <a:t>‹nr.›</a:t>
            </a:fld>
            <a:endParaRPr lang="es-ES"/>
          </a:p>
        </p:txBody>
      </p:sp>
    </p:spTree>
    <p:extLst>
      <p:ext uri="{BB962C8B-B14F-4D97-AF65-F5344CB8AC3E}">
        <p14:creationId xmlns:p14="http://schemas.microsoft.com/office/powerpoint/2010/main" val="12888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567" y="507804"/>
            <a:ext cx="9767436" cy="751541"/>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266567" y="1389020"/>
            <a:ext cx="9693296"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ángulo 6">
            <a:extLst>
              <a:ext uri="{FF2B5EF4-FFF2-40B4-BE49-F238E27FC236}">
                <a16:creationId xmlns:a16="http://schemas.microsoft.com/office/drawing/2014/main" id="{B2117447-624D-46CE-8648-326AFB7D8E43}"/>
              </a:ext>
            </a:extLst>
          </p:cNvPr>
          <p:cNvSpPr/>
          <p:nvPr/>
        </p:nvSpPr>
        <p:spPr>
          <a:xfrm>
            <a:off x="0" y="1729046"/>
            <a:ext cx="623455" cy="5128954"/>
          </a:xfrm>
          <a:prstGeom prst="rect">
            <a:avLst/>
          </a:prstGeom>
          <a:solidFill>
            <a:srgbClr val="55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62B8729-6724-4A98-8DF2-FF2EB53B9B87}"/>
              </a:ext>
            </a:extLst>
          </p:cNvPr>
          <p:cNvSpPr txBox="1"/>
          <p:nvPr/>
        </p:nvSpPr>
        <p:spPr>
          <a:xfrm>
            <a:off x="588592" y="6414206"/>
            <a:ext cx="3400663" cy="584775"/>
          </a:xfrm>
          <a:prstGeom prst="rect">
            <a:avLst/>
          </a:prstGeom>
          <a:noFill/>
        </p:spPr>
        <p:txBody>
          <a:bodyPr wrap="square" rtlCol="0">
            <a:spAutoFit/>
          </a:bodyPr>
          <a:lstStyle/>
          <a:p>
            <a:pPr marL="0" indent="0" algn="l"/>
            <a:r>
              <a:rPr lang="es-ES" sz="1800" b="1" dirty="0">
                <a:solidFill>
                  <a:srgbClr val="5592CE"/>
                </a:solidFill>
                <a:latin typeface="RotisSemiSans" pitchFamily="50" charset="0"/>
              </a:rPr>
              <a:t>COPING</a:t>
            </a:r>
            <a:r>
              <a:rPr lang="es-ES" sz="1400" b="0" dirty="0">
                <a:solidFill>
                  <a:schemeClr val="tx1">
                    <a:lumMod val="50000"/>
                    <a:lumOff val="50000"/>
                  </a:schemeClr>
                </a:solidFill>
                <a:latin typeface="RotisSemiSans" pitchFamily="50" charset="0"/>
              </a:rPr>
              <a:t>  · </a:t>
            </a:r>
            <a:r>
              <a:rPr lang="es-ES" sz="1400" b="1" dirty="0" err="1">
                <a:solidFill>
                  <a:schemeClr val="tx1">
                    <a:lumMod val="50000"/>
                    <a:lumOff val="50000"/>
                  </a:schemeClr>
                </a:solidFill>
                <a:latin typeface="RotisSemiSans" pitchFamily="50" charset="0"/>
              </a:rPr>
              <a:t>Konfliktløsning</a:t>
            </a:r>
            <a:r>
              <a:rPr lang="es-ES" sz="1400" b="1" dirty="0">
                <a:solidFill>
                  <a:schemeClr val="tx1">
                    <a:lumMod val="50000"/>
                    <a:lumOff val="50000"/>
                  </a:schemeClr>
                </a:solidFill>
                <a:latin typeface="RotisSemiSans" pitchFamily="50" charset="0"/>
              </a:rPr>
              <a:t>			</a:t>
            </a:r>
            <a:endParaRPr lang="es-ES" sz="1400" b="1" dirty="0">
              <a:solidFill>
                <a:schemeClr val="bg1">
                  <a:lumMod val="65000"/>
                </a:schemeClr>
              </a:solidFill>
              <a:latin typeface="RotisSemiSans" pitchFamily="50" charset="0"/>
            </a:endParaRPr>
          </a:p>
        </p:txBody>
      </p:sp>
      <p:pic>
        <p:nvPicPr>
          <p:cNvPr id="9" name="Imagen 8">
            <a:extLst>
              <a:ext uri="{FF2B5EF4-FFF2-40B4-BE49-F238E27FC236}">
                <a16:creationId xmlns:a16="http://schemas.microsoft.com/office/drawing/2014/main" id="{72AD33AD-77D3-4C91-86B2-235D040B73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16029" y="6245803"/>
            <a:ext cx="775404" cy="582499"/>
          </a:xfrm>
          <a:prstGeom prst="rect">
            <a:avLst/>
          </a:prstGeom>
        </p:spPr>
      </p:pic>
      <p:pic>
        <p:nvPicPr>
          <p:cNvPr id="10" name="Picture 3">
            <a:extLst>
              <a:ext uri="{FF2B5EF4-FFF2-40B4-BE49-F238E27FC236}">
                <a16:creationId xmlns:a16="http://schemas.microsoft.com/office/drawing/2014/main" id="{8569F0B8-86D3-4E85-8049-EE82E44021C1}"/>
              </a:ext>
            </a:extLst>
          </p:cNvPr>
          <p:cNvPicPr>
            <a:picLocks noChangeAspect="1"/>
          </p:cNvPicPr>
          <p:nvPr/>
        </p:nvPicPr>
        <p:blipFill>
          <a:blip r:embed="rId15"/>
          <a:stretch>
            <a:fillRect/>
          </a:stretch>
        </p:blipFill>
        <p:spPr>
          <a:xfrm>
            <a:off x="11497887" y="6400800"/>
            <a:ext cx="463811" cy="305794"/>
          </a:xfrm>
          <a:prstGeom prst="rect">
            <a:avLst/>
          </a:prstGeom>
        </p:spPr>
      </p:pic>
      <p:sp>
        <p:nvSpPr>
          <p:cNvPr id="12" name="CuadroTexto 11">
            <a:extLst>
              <a:ext uri="{FF2B5EF4-FFF2-40B4-BE49-F238E27FC236}">
                <a16:creationId xmlns:a16="http://schemas.microsoft.com/office/drawing/2014/main" id="{263A44FB-3FDB-42DD-A93C-24D2A8F014A9}"/>
              </a:ext>
            </a:extLst>
          </p:cNvPr>
          <p:cNvSpPr txBox="1"/>
          <p:nvPr/>
        </p:nvSpPr>
        <p:spPr>
          <a:xfrm>
            <a:off x="0" y="1649515"/>
            <a:ext cx="880476" cy="1107996"/>
          </a:xfrm>
          <a:prstGeom prst="rect">
            <a:avLst/>
          </a:prstGeom>
          <a:noFill/>
        </p:spPr>
        <p:txBody>
          <a:bodyPr wrap="square" rtlCol="0">
            <a:spAutoFit/>
          </a:bodyPr>
          <a:lstStyle/>
          <a:p>
            <a:r>
              <a:rPr lang="es-ES" sz="6600" b="1" dirty="0">
                <a:solidFill>
                  <a:schemeClr val="bg1"/>
                </a:solidFill>
                <a:latin typeface="Helvetica Inserat LT Std" panose="020B0806030702050204" pitchFamily="34" charset="0"/>
              </a:rPr>
              <a:t>2</a:t>
            </a:r>
          </a:p>
        </p:txBody>
      </p:sp>
      <p:sp>
        <p:nvSpPr>
          <p:cNvPr id="4" name="CuadroTexto 3">
            <a:extLst>
              <a:ext uri="{FF2B5EF4-FFF2-40B4-BE49-F238E27FC236}">
                <a16:creationId xmlns:a16="http://schemas.microsoft.com/office/drawing/2014/main" id="{09F97319-0049-46BC-99C2-216A946DDB97}"/>
              </a:ext>
            </a:extLst>
          </p:cNvPr>
          <p:cNvSpPr txBox="1"/>
          <p:nvPr/>
        </p:nvSpPr>
        <p:spPr>
          <a:xfrm>
            <a:off x="174988" y="6457923"/>
            <a:ext cx="463997" cy="276999"/>
          </a:xfrm>
          <a:prstGeom prst="rect">
            <a:avLst/>
          </a:prstGeom>
          <a:noFill/>
        </p:spPr>
        <p:txBody>
          <a:bodyPr wrap="square" rtlCol="0">
            <a:spAutoFit/>
          </a:bodyPr>
          <a:lstStyle/>
          <a:p>
            <a:fld id="{4EBED363-A0B1-4529-B421-56D338B11E4C}" type="slidenum">
              <a:rPr lang="es-ES" sz="1200" smtClean="0">
                <a:solidFill>
                  <a:schemeClr val="bg1"/>
                </a:solidFill>
                <a:latin typeface="Helvetica Inserat LT Std" panose="020B0806030702050204" pitchFamily="34" charset="0"/>
              </a:rPr>
              <a:pPr/>
              <a:t>‹nr.›</a:t>
            </a:fld>
            <a:endParaRPr lang="es-ES" sz="1200" dirty="0">
              <a:solidFill>
                <a:schemeClr val="bg1"/>
              </a:solidFill>
              <a:latin typeface="Helvetica Inserat LT Std" panose="020B0806030702050204" pitchFamily="34" charset="0"/>
            </a:endParaRPr>
          </a:p>
        </p:txBody>
      </p:sp>
      <p:pic>
        <p:nvPicPr>
          <p:cNvPr id="6" name="Imagen 5">
            <a:extLst>
              <a:ext uri="{FF2B5EF4-FFF2-40B4-BE49-F238E27FC236}">
                <a16:creationId xmlns:a16="http://schemas.microsoft.com/office/drawing/2014/main" id="{4557D635-EC53-4838-8924-2997E5BCD69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008" y="532014"/>
            <a:ext cx="579221" cy="1206710"/>
          </a:xfrm>
          <a:prstGeom prst="rect">
            <a:avLst/>
          </a:prstGeom>
        </p:spPr>
      </p:pic>
    </p:spTree>
    <p:extLst>
      <p:ext uri="{BB962C8B-B14F-4D97-AF65-F5344CB8AC3E}">
        <p14:creationId xmlns:p14="http://schemas.microsoft.com/office/powerpoint/2010/main" val="15882637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b="1" kern="1200">
          <a:solidFill>
            <a:srgbClr val="5592CE"/>
          </a:solidFill>
          <a:latin typeface="RotisSemiSans" pitchFamily="50" charset="0"/>
          <a:ea typeface="+mj-ea"/>
          <a:cs typeface="+mj-cs"/>
        </a:defRPr>
      </a:lvl1pPr>
    </p:titleStyle>
    <p:bodyStyle>
      <a:lvl1pPr marL="228600" indent="-228600" algn="l" defTabSz="914400" rtl="0" eaLnBrk="1" latinLnBrk="0" hangingPunct="1">
        <a:lnSpc>
          <a:spcPct val="90000"/>
        </a:lnSpc>
        <a:spcBef>
          <a:spcPts val="1000"/>
        </a:spcBef>
        <a:buClr>
          <a:srgbClr val="5592CE"/>
        </a:buClr>
        <a:buFont typeface="Wingdings" panose="05000000000000000000" pitchFamily="2" charset="2"/>
        <a:buChar char="§"/>
        <a:defRPr sz="2400" kern="1200">
          <a:solidFill>
            <a:schemeClr val="tx1"/>
          </a:solidFill>
          <a:latin typeface="RotisSemiSans" pitchFamily="50" charset="0"/>
          <a:ea typeface="+mn-ea"/>
          <a:cs typeface="+mn-cs"/>
        </a:defRPr>
      </a:lvl1pPr>
      <a:lvl2pPr marL="685800" indent="-228600" algn="l" defTabSz="914400" rtl="0" eaLnBrk="1" latinLnBrk="0" hangingPunct="1">
        <a:lnSpc>
          <a:spcPct val="90000"/>
        </a:lnSpc>
        <a:spcBef>
          <a:spcPts val="500"/>
        </a:spcBef>
        <a:buClr>
          <a:srgbClr val="5592CE"/>
        </a:buClr>
        <a:buFont typeface="Arial" panose="020B0604020202020204" pitchFamily="34" charset="0"/>
        <a:buChar char="•"/>
        <a:defRPr sz="2400" kern="1200">
          <a:solidFill>
            <a:schemeClr val="tx1"/>
          </a:solidFill>
          <a:latin typeface="RotisSemiSans"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tisSemiSans"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tisSemiSans"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tisSemiSans"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B65525-1136-45D0-B5ED-2A535D23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079364-E72B-4004-A1A5-C53261529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3E16E2-DFFB-4ED0-83D2-651BE90FBA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BC566-53C2-49E9-B816-BB71BA59E688}" type="datetimeFigureOut">
              <a:rPr lang="es-ES" smtClean="0"/>
              <a:t>09/12/2021</a:t>
            </a:fld>
            <a:endParaRPr lang="es-ES"/>
          </a:p>
        </p:txBody>
      </p:sp>
      <p:sp>
        <p:nvSpPr>
          <p:cNvPr id="5" name="Marcador de pie de página 4">
            <a:extLst>
              <a:ext uri="{FF2B5EF4-FFF2-40B4-BE49-F238E27FC236}">
                <a16:creationId xmlns:a16="http://schemas.microsoft.com/office/drawing/2014/main" id="{4AAB5E4E-F2D8-41C4-9D8E-4B8C0546A0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8EF0C46-DD35-4E9C-A788-7F32B1AAD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A7137-30FD-4F56-9974-76904ABD36AF}" type="slidenum">
              <a:rPr lang="es-ES" smtClean="0"/>
              <a:t>‹nr.›</a:t>
            </a:fld>
            <a:endParaRPr lang="es-ES"/>
          </a:p>
        </p:txBody>
      </p:sp>
    </p:spTree>
    <p:extLst>
      <p:ext uri="{BB962C8B-B14F-4D97-AF65-F5344CB8AC3E}">
        <p14:creationId xmlns:p14="http://schemas.microsoft.com/office/powerpoint/2010/main" val="341531158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7BE079-2821-4DC0-94B9-BAC0C85E9A84}"/>
              </a:ext>
            </a:extLst>
          </p:cNvPr>
          <p:cNvSpPr>
            <a:spLocks noGrp="1"/>
          </p:cNvSpPr>
          <p:nvPr>
            <p:ph type="title"/>
          </p:nvPr>
        </p:nvSpPr>
        <p:spPr>
          <a:xfrm>
            <a:off x="2547402" y="1629637"/>
            <a:ext cx="6474677" cy="751541"/>
          </a:xfrm>
        </p:spPr>
        <p:txBody>
          <a:bodyPr>
            <a:noAutofit/>
          </a:bodyPr>
          <a:lstStyle/>
          <a:p>
            <a:pPr algn="l">
              <a:lnSpc>
                <a:spcPct val="100000"/>
              </a:lnSpc>
            </a:pPr>
            <a:r>
              <a:rPr lang="da-DK" b="0" dirty="0" smtClean="0">
                <a:latin typeface="Arial" panose="020B0604020202020204" pitchFamily="34" charset="0"/>
                <a:cs typeface="Arial" panose="020B0604020202020204" pitchFamily="34" charset="0"/>
              </a:rPr>
              <a:t>Konfliktløsning</a:t>
            </a:r>
            <a:endParaRPr lang="da-DK" b="0" dirty="0">
              <a:solidFill>
                <a:srgbClr val="5592C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49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671D2D7-D463-4E1E-8280-822149150A25}"/>
              </a:ext>
            </a:extLst>
          </p:cNvPr>
          <p:cNvSpPr>
            <a:spLocks noGrp="1"/>
          </p:cNvSpPr>
          <p:nvPr>
            <p:ph idx="1"/>
          </p:nvPr>
        </p:nvSpPr>
        <p:spPr>
          <a:xfrm>
            <a:off x="1266217" y="1733005"/>
            <a:ext cx="10515600" cy="4406538"/>
          </a:xfrm>
        </p:spPr>
        <p:txBody>
          <a:bodyPr>
            <a:normAutofit fontScale="92500" lnSpcReduction="10000"/>
          </a:bodyPr>
          <a:lstStyle/>
          <a:p>
            <a:pPr marL="0" indent="0">
              <a:buNone/>
            </a:pPr>
            <a:r>
              <a:rPr lang="da-DK" dirty="0">
                <a:latin typeface="Arial" panose="020B0604020202020204" pitchFamily="34" charset="0"/>
                <a:cs typeface="Arial" panose="020B0604020202020204" pitchFamily="34" charset="0"/>
              </a:rPr>
              <a:t>Krigen fortsatte, og Bjørn og Paul blev ved med at skrive fornærmende kommentarer om hinanden. Christina, en ven af begge mænd, som indtil videre havde holdt sig på sidelinjen, besluttede sig for at hjælpe sine to venner med at løse konflikten. Hun arrangerede et møde og inviterede både Bjørn og Paul (selvfølgelig uden at fortælle dem om hinandens tilstedeværelse</a:t>
            </a:r>
            <a:r>
              <a:rPr lang="da-DK" dirty="0" smtClean="0">
                <a:latin typeface="Arial" panose="020B0604020202020204" pitchFamily="34" charset="0"/>
                <a:cs typeface="Arial" panose="020B0604020202020204" pitchFamily="34" charset="0"/>
              </a:rPr>
              <a:t>).</a:t>
            </a:r>
          </a:p>
          <a:p>
            <a:pPr marL="0" indent="0">
              <a:buNone/>
            </a:pPr>
            <a:r>
              <a:rPr lang="da-DK" dirty="0" smtClean="0">
                <a:latin typeface="Arial" panose="020B0604020202020204" pitchFamily="34" charset="0"/>
                <a:cs typeface="Arial" panose="020B0604020202020204" pitchFamily="34" charset="0"/>
              </a:rPr>
              <a:t> </a:t>
            </a:r>
            <a:endParaRPr lang="da-DK" dirty="0">
              <a:latin typeface="Arial" panose="020B0604020202020204" pitchFamily="34" charset="0"/>
              <a:cs typeface="Arial" panose="020B0604020202020204" pitchFamily="34" charset="0"/>
            </a:endParaRPr>
          </a:p>
          <a:p>
            <a:pPr marL="0" indent="0">
              <a:buNone/>
            </a:pPr>
            <a:r>
              <a:rPr lang="da-DK" dirty="0">
                <a:latin typeface="Arial" panose="020B0604020202020204" pitchFamily="34" charset="0"/>
                <a:cs typeface="Arial" panose="020B0604020202020204" pitchFamily="34" charset="0"/>
              </a:rPr>
              <a:t>Da de tidligere venner så hinanden på restauranten, begyndte de nærmest at slås. Christina formåede at berolige dem og spurgte Paul, hvorfor han ikke betalte sin gæld tilbage til tiden. Han svarede: “Jeg glemte det. Jeg havde så meget at læse, at jeg oven i købet glemte min bedstemors fødselsdag. Hvis Bjørn havde mindet mig om pengene, ville jeg have betalt dem tilbage med det samme.” Bjørn lyttede til denne forklaring og sagde: “Hvorfor fortalte du mig ikke det straks? Jeg troede, at du havde gjort det med vilje, og at du ville snyde mig!” Til sidst begravede de to venner stridsøksen og glemte hele historien. </a:t>
            </a:r>
            <a:endParaRPr lang="da-DK" dirty="0" smtClean="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p:txBody>
      </p:sp>
      <p:sp>
        <p:nvSpPr>
          <p:cNvPr id="6" name="Title 1"/>
          <p:cNvSpPr txBox="1">
            <a:spLocks/>
          </p:cNvSpPr>
          <p:nvPr/>
        </p:nvSpPr>
        <p:spPr>
          <a:xfrm>
            <a:off x="1266217" y="581025"/>
            <a:ext cx="10515600" cy="70866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5592CE"/>
                </a:solidFill>
                <a:latin typeface="RotisSemiSans" pitchFamily="50" charset="0"/>
                <a:ea typeface="+mj-ea"/>
                <a:cs typeface="+mj-cs"/>
              </a:defRPr>
            </a:lvl1pPr>
          </a:lstStyle>
          <a:p>
            <a:r>
              <a:rPr lang="da-DK" b="0" dirty="0">
                <a:latin typeface="Arial" panose="020B0604020202020204" pitchFamily="34" charset="0"/>
                <a:cs typeface="Arial" panose="020B0604020202020204" pitchFamily="34" charset="0"/>
              </a:rPr>
              <a:t>En historie til diskussion</a:t>
            </a:r>
            <a:r>
              <a:rPr lang="en-US" b="0" dirty="0">
                <a:latin typeface="Arial" panose="020B0604020202020204" pitchFamily="34" charset="0"/>
                <a:cs typeface="Arial" panose="020B0604020202020204" pitchFamily="34" charset="0"/>
              </a:rPr>
              <a:t>: Bjørn </a:t>
            </a:r>
            <a:r>
              <a:rPr lang="da-DK" b="0" dirty="0">
                <a:latin typeface="Arial" panose="020B0604020202020204" pitchFamily="34" charset="0"/>
                <a:cs typeface="Arial" panose="020B0604020202020204" pitchFamily="34" charset="0"/>
              </a:rPr>
              <a:t>og</a:t>
            </a:r>
            <a:r>
              <a:rPr lang="en-US" b="0" dirty="0">
                <a:latin typeface="Arial" panose="020B0604020202020204" pitchFamily="34" charset="0"/>
                <a:cs typeface="Arial" panose="020B0604020202020204" pitchFamily="34" charset="0"/>
              </a:rPr>
              <a:t> Paul </a:t>
            </a:r>
            <a:r>
              <a:rPr lang="en-US" b="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9644" y="0"/>
            <a:ext cx="12858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532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034" y="345671"/>
            <a:ext cx="10515600" cy="763384"/>
          </a:xfrm>
        </p:spPr>
        <p:txBody>
          <a:bodyPr>
            <a:normAutofit/>
          </a:bodyPr>
          <a:lstStyle/>
          <a:p>
            <a:r>
              <a:rPr lang="en-US" b="0" dirty="0">
                <a:solidFill>
                  <a:srgbClr val="5592CE"/>
                </a:solidFill>
                <a:latin typeface="Arial" panose="020B0604020202020204" pitchFamily="34" charset="0"/>
                <a:cs typeface="Arial" panose="020B0604020202020204" pitchFamily="34" charset="0"/>
              </a:rPr>
              <a:t>Dilemma </a:t>
            </a:r>
            <a:r>
              <a:rPr lang="da-DK" b="0" dirty="0" smtClean="0">
                <a:solidFill>
                  <a:srgbClr val="5592CE"/>
                </a:solidFill>
                <a:latin typeface="Arial" panose="020B0604020202020204" pitchFamily="34" charset="0"/>
                <a:cs typeface="Arial" panose="020B0604020202020204" pitchFamily="34" charset="0"/>
              </a:rPr>
              <a:t>til diskussion</a:t>
            </a:r>
            <a:endParaRPr lang="da-DK" b="0" dirty="0">
              <a:solidFill>
                <a:srgbClr val="5592CE"/>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37034" y="1724296"/>
            <a:ext cx="10515600" cy="4024649"/>
          </a:xfrm>
        </p:spPr>
        <p:txBody>
          <a:bodyPr/>
          <a:lstStyle/>
          <a:p>
            <a:r>
              <a:rPr lang="da-DK" dirty="0">
                <a:latin typeface="Arial" panose="020B0604020202020204" pitchFamily="34" charset="0"/>
                <a:cs typeface="Arial" panose="020B0604020202020204" pitchFamily="34" charset="0"/>
              </a:rPr>
              <a:t>Hvis du ikke opnår, det du ønsker, kan det ses som en svaghed. </a:t>
            </a:r>
          </a:p>
          <a:p>
            <a:r>
              <a:rPr lang="da-DK" dirty="0">
                <a:latin typeface="Arial" panose="020B0604020202020204" pitchFamily="34" charset="0"/>
                <a:cs typeface="Arial" panose="020B0604020202020204" pitchFamily="34" charset="0"/>
              </a:rPr>
              <a:t>Hvis du søger et kompromis, kan du blive drillet. </a:t>
            </a:r>
          </a:p>
          <a:p>
            <a:r>
              <a:rPr lang="da-DK" dirty="0">
                <a:latin typeface="Arial" panose="020B0604020202020204" pitchFamily="34" charset="0"/>
                <a:cs typeface="Arial" panose="020B0604020202020204" pitchFamily="34" charset="0"/>
              </a:rPr>
              <a:t>At finde en løsning, hvor begge vinder, kræver at begge parter involverer sig. </a:t>
            </a:r>
          </a:p>
          <a:p>
            <a:r>
              <a:rPr lang="da-DK" dirty="0">
                <a:latin typeface="Arial" panose="020B0604020202020204" pitchFamily="34" charset="0"/>
                <a:cs typeface="Arial" panose="020B0604020202020204" pitchFamily="34" charset="0"/>
              </a:rPr>
              <a:t>Det er svært at tale, når den anden råber. </a:t>
            </a:r>
          </a:p>
          <a:p>
            <a:r>
              <a:rPr lang="da-DK" dirty="0">
                <a:latin typeface="Arial" panose="020B0604020202020204" pitchFamily="34" charset="0"/>
                <a:cs typeface="Arial" panose="020B0604020202020204" pitchFamily="34" charset="0"/>
              </a:rPr>
              <a:t>Det er svært at tale, når den anden griner ad dig eller ikke ønsker at tale. </a:t>
            </a:r>
          </a:p>
        </p:txBody>
      </p:sp>
    </p:spTree>
    <p:extLst>
      <p:ext uri="{BB962C8B-B14F-4D97-AF65-F5344CB8AC3E}">
        <p14:creationId xmlns:p14="http://schemas.microsoft.com/office/powerpoint/2010/main" val="290193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44" y="320675"/>
            <a:ext cx="10698341" cy="1325563"/>
          </a:xfrm>
        </p:spPr>
        <p:txBody>
          <a:bodyPr/>
          <a:lstStyle/>
          <a:p>
            <a:r>
              <a:rPr lang="da-DK" b="0" dirty="0" smtClean="0">
                <a:latin typeface="Arial" panose="020B0604020202020204" pitchFamily="34" charset="0"/>
                <a:cs typeface="Arial" panose="020B0604020202020204" pitchFamily="34" charset="0"/>
              </a:rPr>
              <a:t>Øvelse: Integrativ forhandlingsmodel (1)</a:t>
            </a:r>
            <a:endParaRPr lang="da-DK" b="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75945" y="1802674"/>
            <a:ext cx="10309698" cy="4493623"/>
          </a:xfrm>
        </p:spPr>
        <p:txBody>
          <a:bodyPr>
            <a:normAutofit fontScale="92500" lnSpcReduction="20000"/>
          </a:bodyPr>
          <a:lstStyle/>
          <a:p>
            <a:r>
              <a:rPr lang="da-DK" dirty="0">
                <a:latin typeface="Arial" panose="020B0604020202020204" pitchFamily="34" charset="0"/>
                <a:cs typeface="Arial" panose="020B0604020202020204" pitchFamily="34" charset="0"/>
              </a:rPr>
              <a:t>Hverdagssituationer i hjemmet kan nogle gange være kilde til en konflikt.</a:t>
            </a:r>
          </a:p>
          <a:p>
            <a:r>
              <a:rPr lang="da-DK" dirty="0">
                <a:latin typeface="Arial" panose="020B0604020202020204" pitchFamily="34" charset="0"/>
                <a:cs typeface="Arial" panose="020B0604020202020204" pitchFamily="34" charset="0"/>
              </a:rPr>
              <a:t>Kan du huske, da du ville se dit yndlingshold spille fodboldkamp på fjernsynet og der samtidig blev sendt en film på en anden kanal, som dine børn ville se? eller at du var for sent på vej til arbejde og en anden fra familien var på badeværelset i meget lang tid?</a:t>
            </a:r>
          </a:p>
          <a:p>
            <a:r>
              <a:rPr lang="da-DK" dirty="0">
                <a:latin typeface="Arial" panose="020B0604020202020204" pitchFamily="34" charset="0"/>
                <a:cs typeface="Arial" panose="020B0604020202020204" pitchFamily="34" charset="0"/>
              </a:rPr>
              <a:t>Forhandling er en af de mulige måder at løse konflikter. Forestil dig, at ferien er nært forestående og din familie planlægger ferie sammen.</a:t>
            </a:r>
          </a:p>
          <a:p>
            <a:r>
              <a:rPr lang="da-DK" dirty="0">
                <a:latin typeface="Arial" panose="020B0604020202020204" pitchFamily="34" charset="0"/>
                <a:cs typeface="Arial" panose="020B0604020202020204" pitchFamily="34" charset="0"/>
              </a:rPr>
              <a:t>Nogle af jer vil til havet og andre til søen. Forbered post-</a:t>
            </a:r>
            <a:r>
              <a:rPr lang="da-DK" dirty="0" err="1">
                <a:latin typeface="Arial" panose="020B0604020202020204" pitchFamily="34" charset="0"/>
                <a:cs typeface="Arial" panose="020B0604020202020204" pitchFamily="34" charset="0"/>
              </a:rPr>
              <a:t>its</a:t>
            </a:r>
            <a:r>
              <a:rPr lang="da-DK" dirty="0">
                <a:latin typeface="Arial" panose="020B0604020202020204" pitchFamily="34" charset="0"/>
                <a:cs typeface="Arial" panose="020B0604020202020204" pitchFamily="34" charset="0"/>
              </a:rPr>
              <a:t> med ordet “hav” og ”sø” på dem (Husk, at der skal være lige så mange som familiemedlemmer).</a:t>
            </a:r>
          </a:p>
          <a:p>
            <a:r>
              <a:rPr lang="da-DK" dirty="0">
                <a:latin typeface="Arial" panose="020B0604020202020204" pitchFamily="34" charset="0"/>
                <a:cs typeface="Arial" panose="020B0604020202020204" pitchFamily="34" charset="0"/>
              </a:rPr>
              <a:t>Hvert af familiemedlemmerne skal trække et kort med feriedestinationen (hav/sø). Brug 5-10 minutter til at forberede forhandlingerne, skriv evt. dine idéer ned.</a:t>
            </a:r>
          </a:p>
          <a:p>
            <a:r>
              <a:rPr lang="da-DK" dirty="0">
                <a:latin typeface="Arial" panose="020B0604020202020204" pitchFamily="34" charset="0"/>
                <a:cs typeface="Arial" panose="020B0604020202020204" pitchFamily="34" charset="0"/>
              </a:rPr>
              <a:t>Brug den </a:t>
            </a:r>
            <a:r>
              <a:rPr lang="da-DK" dirty="0" err="1">
                <a:latin typeface="Arial" panose="020B0604020202020204" pitchFamily="34" charset="0"/>
                <a:cs typeface="Arial" panose="020B0604020202020204" pitchFamily="34" charset="0"/>
              </a:rPr>
              <a:t>intergrative</a:t>
            </a:r>
            <a:r>
              <a:rPr lang="da-DK" dirty="0">
                <a:latin typeface="Arial" panose="020B0604020202020204" pitchFamily="34" charset="0"/>
                <a:cs typeface="Arial" panose="020B0604020202020204" pitchFamily="34" charset="0"/>
              </a:rPr>
              <a:t> forhandlingsmodel (Coleman, P; </a:t>
            </a:r>
            <a:r>
              <a:rPr lang="da-DK" dirty="0" err="1">
                <a:latin typeface="Arial" panose="020B0604020202020204" pitchFamily="34" charset="0"/>
                <a:cs typeface="Arial" panose="020B0604020202020204" pitchFamily="34" charset="0"/>
              </a:rPr>
              <a:t>Deutsch</a:t>
            </a:r>
            <a:r>
              <a:rPr lang="da-DK" dirty="0">
                <a:latin typeface="Arial" panose="020B0604020202020204" pitchFamily="34" charset="0"/>
                <a:cs typeface="Arial" panose="020B0604020202020204" pitchFamily="34" charset="0"/>
              </a:rPr>
              <a:t>, M. &amp; Marcus, E. 2014). Man kan finde et eksempel, der omhandler brugen af en bog, i teori-sektionen. Øv jer i to grupper (husk, at nogle ønsker at tage til havet og andre til søen).</a:t>
            </a:r>
          </a:p>
          <a:p>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202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45" y="320676"/>
            <a:ext cx="10785426" cy="881108"/>
          </a:xfrm>
        </p:spPr>
        <p:txBody>
          <a:bodyPr/>
          <a:lstStyle/>
          <a:p>
            <a:r>
              <a:rPr lang="da-DK" b="0" dirty="0" smtClean="0">
                <a:latin typeface="Arial" panose="020B0604020202020204" pitchFamily="34" charset="0"/>
                <a:cs typeface="Arial" panose="020B0604020202020204" pitchFamily="34" charset="0"/>
              </a:rPr>
              <a:t>Øvelse: Integrativ forhandlingsmodel (2)</a:t>
            </a:r>
            <a:endParaRPr lang="da-DK" b="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75945" y="1620446"/>
            <a:ext cx="10299970" cy="4647558"/>
          </a:xfrm>
        </p:spPr>
        <p:txBody>
          <a:bodyPr>
            <a:normAutofit/>
          </a:bodyPr>
          <a:lstStyle/>
          <a:p>
            <a:pPr marL="457200" indent="-457200">
              <a:buFont typeface="+mj-lt"/>
              <a:buAutoNum type="arabicPeriod"/>
            </a:pPr>
            <a:r>
              <a:rPr lang="da-DK" dirty="0">
                <a:latin typeface="Arial" panose="020B0604020202020204" pitchFamily="34" charset="0"/>
                <a:cs typeface="Arial" panose="020B0604020202020204" pitchFamily="34" charset="0"/>
              </a:rPr>
              <a:t>Angiv </a:t>
            </a:r>
            <a:r>
              <a:rPr lang="da-DK" dirty="0" smtClean="0">
                <a:latin typeface="Arial" panose="020B0604020202020204" pitchFamily="34" charset="0"/>
                <a:cs typeface="Arial" panose="020B0604020202020204" pitchFamily="34" charset="0"/>
              </a:rPr>
              <a:t>hvad I hver især har behov for.</a:t>
            </a:r>
            <a:r>
              <a:rPr lang="da-DK" dirty="0">
                <a:latin typeface="Arial" panose="020B0604020202020204" pitchFamily="34" charset="0"/>
                <a:cs typeface="Arial" panose="020B0604020202020204" pitchFamily="34" charset="0"/>
              </a:rPr>
              <a:t> </a:t>
            </a:r>
          </a:p>
          <a:p>
            <a:pPr marL="457200" indent="-457200">
              <a:buFont typeface="+mj-lt"/>
              <a:buAutoNum type="arabicPeriod"/>
            </a:pPr>
            <a:r>
              <a:rPr lang="da-DK" dirty="0">
                <a:latin typeface="Arial" panose="020B0604020202020204" pitchFamily="34" charset="0"/>
                <a:cs typeface="Arial" panose="020B0604020202020204" pitchFamily="34" charset="0"/>
              </a:rPr>
              <a:t>Beskriv de følelser, som </a:t>
            </a:r>
            <a:r>
              <a:rPr lang="da-DK" dirty="0" smtClean="0">
                <a:latin typeface="Arial" panose="020B0604020202020204" pitchFamily="34" charset="0"/>
                <a:cs typeface="Arial" panose="020B0604020202020204" pitchFamily="34" charset="0"/>
              </a:rPr>
              <a:t>I </a:t>
            </a:r>
            <a:r>
              <a:rPr lang="da-DK" dirty="0">
                <a:latin typeface="Arial" panose="020B0604020202020204" pitchFamily="34" charset="0"/>
                <a:cs typeface="Arial" panose="020B0604020202020204" pitchFamily="34" charset="0"/>
              </a:rPr>
              <a:t>oplever i konflikten. </a:t>
            </a:r>
          </a:p>
          <a:p>
            <a:pPr marL="457200" indent="-457200">
              <a:buFont typeface="+mj-lt"/>
              <a:buAutoNum type="arabicPeriod"/>
            </a:pPr>
            <a:r>
              <a:rPr lang="da-DK" dirty="0">
                <a:latin typeface="Arial" panose="020B0604020202020204" pitchFamily="34" charset="0"/>
                <a:cs typeface="Arial" panose="020B0604020202020204" pitchFamily="34" charset="0"/>
              </a:rPr>
              <a:t>Angiv årsagerne til </a:t>
            </a:r>
            <a:r>
              <a:rPr lang="da-DK" dirty="0" smtClean="0">
                <a:latin typeface="Arial" panose="020B0604020202020204" pitchFamily="34" charset="0"/>
                <a:cs typeface="Arial" panose="020B0604020202020204" pitchFamily="34" charset="0"/>
              </a:rPr>
              <a:t>disse </a:t>
            </a:r>
            <a:r>
              <a:rPr lang="da-DK" dirty="0">
                <a:latin typeface="Arial" panose="020B0604020202020204" pitchFamily="34" charset="0"/>
                <a:cs typeface="Arial" panose="020B0604020202020204" pitchFamily="34" charset="0"/>
              </a:rPr>
              <a:t>behov og følelser. </a:t>
            </a:r>
          </a:p>
          <a:p>
            <a:pPr marL="457200" indent="-457200">
              <a:buFont typeface="+mj-lt"/>
              <a:buAutoNum type="arabicPeriod"/>
            </a:pPr>
            <a:r>
              <a:rPr lang="da-DK" dirty="0">
                <a:latin typeface="Arial" panose="020B0604020202020204" pitchFamily="34" charset="0"/>
                <a:cs typeface="Arial" panose="020B0604020202020204" pitchFamily="34" charset="0"/>
              </a:rPr>
              <a:t>Prøv at se tingene fra </a:t>
            </a:r>
            <a:r>
              <a:rPr lang="da-DK" dirty="0" smtClean="0">
                <a:latin typeface="Arial" panose="020B0604020202020204" pitchFamily="34" charset="0"/>
                <a:cs typeface="Arial" panose="020B0604020202020204" pitchFamily="34" charset="0"/>
              </a:rPr>
              <a:t>de andres </a:t>
            </a:r>
            <a:r>
              <a:rPr lang="da-DK" dirty="0">
                <a:latin typeface="Arial" panose="020B0604020202020204" pitchFamily="34" charset="0"/>
                <a:cs typeface="Arial" panose="020B0604020202020204" pitchFamily="34" charset="0"/>
              </a:rPr>
              <a:t>perspektiv og vise forståelse for </a:t>
            </a:r>
            <a:r>
              <a:rPr lang="da-DK" dirty="0" smtClean="0">
                <a:latin typeface="Arial" panose="020B0604020202020204" pitchFamily="34" charset="0"/>
                <a:cs typeface="Arial" panose="020B0604020202020204" pitchFamily="34" charset="0"/>
              </a:rPr>
              <a:t>de andres </a:t>
            </a:r>
            <a:r>
              <a:rPr lang="da-DK" dirty="0">
                <a:latin typeface="Arial" panose="020B0604020202020204" pitchFamily="34" charset="0"/>
                <a:cs typeface="Arial" panose="020B0604020202020204" pitchFamily="34" charset="0"/>
              </a:rPr>
              <a:t>perspektiv. </a:t>
            </a:r>
          </a:p>
          <a:p>
            <a:pPr marL="457200" indent="-457200">
              <a:buFont typeface="+mj-lt"/>
              <a:buAutoNum type="arabicPeriod"/>
            </a:pPr>
            <a:r>
              <a:rPr lang="da-DK" dirty="0">
                <a:latin typeface="Arial" panose="020B0604020202020204" pitchFamily="34" charset="0"/>
                <a:cs typeface="Arial" panose="020B0604020202020204" pitchFamily="34" charset="0"/>
              </a:rPr>
              <a:t>Kom med tre mulige planer til konfliktløsning. </a:t>
            </a:r>
          </a:p>
          <a:p>
            <a:pPr marL="457200" indent="-457200">
              <a:buFont typeface="+mj-lt"/>
              <a:buAutoNum type="arabicPeriod"/>
            </a:pPr>
            <a:r>
              <a:rPr lang="da-DK" dirty="0">
                <a:latin typeface="Arial" panose="020B0604020202020204" pitchFamily="34" charset="0"/>
                <a:cs typeface="Arial" panose="020B0604020202020204" pitchFamily="34" charset="0"/>
              </a:rPr>
              <a:t>Vælg en handlingsplan, lav en </a:t>
            </a:r>
            <a:r>
              <a:rPr lang="da-DK" dirty="0" smtClean="0">
                <a:latin typeface="Arial" panose="020B0604020202020204" pitchFamily="34" charset="0"/>
                <a:cs typeface="Arial" panose="020B0604020202020204" pitchFamily="34" charset="0"/>
              </a:rPr>
              <a:t>aftale med et håndslag herpå </a:t>
            </a:r>
            <a:r>
              <a:rPr lang="da-DK" dirty="0">
                <a:latin typeface="Arial" panose="020B0604020202020204" pitchFamily="34" charset="0"/>
                <a:cs typeface="Arial" panose="020B0604020202020204" pitchFamily="34" charset="0"/>
              </a:rPr>
              <a:t>(aftalen kan indgås mundtligt eller, hvis </a:t>
            </a:r>
            <a:r>
              <a:rPr lang="da-DK" dirty="0" smtClean="0">
                <a:latin typeface="Arial" panose="020B0604020202020204" pitchFamily="34" charset="0"/>
                <a:cs typeface="Arial" panose="020B0604020202020204" pitchFamily="34" charset="0"/>
              </a:rPr>
              <a:t>I </a:t>
            </a:r>
            <a:r>
              <a:rPr lang="da-DK" dirty="0">
                <a:latin typeface="Arial" panose="020B0604020202020204" pitchFamily="34" charset="0"/>
                <a:cs typeface="Arial" panose="020B0604020202020204" pitchFamily="34" charset="0"/>
              </a:rPr>
              <a:t>foretrækker det, skriftligt). </a:t>
            </a:r>
          </a:p>
        </p:txBody>
      </p:sp>
    </p:spTree>
    <p:extLst>
      <p:ext uri="{BB962C8B-B14F-4D97-AF65-F5344CB8AC3E}">
        <p14:creationId xmlns:p14="http://schemas.microsoft.com/office/powerpoint/2010/main" val="758214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0" dirty="0" smtClean="0">
                <a:latin typeface="Arial" panose="020B0604020202020204" pitchFamily="34" charset="0"/>
                <a:cs typeface="Arial" panose="020B0604020202020204" pitchFamily="34" charset="0"/>
              </a:rPr>
              <a:t>Øvelse: I-message – jeg-beskeder</a:t>
            </a:r>
            <a:endParaRPr lang="da-DK" b="0" dirty="0">
              <a:latin typeface="Arial" panose="020B0604020202020204" pitchFamily="34" charset="0"/>
              <a:cs typeface="Arial" panose="020B0604020202020204" pitchFamily="34" charset="0"/>
            </a:endParaRPr>
          </a:p>
        </p:txBody>
      </p:sp>
      <p:sp>
        <p:nvSpPr>
          <p:cNvPr id="3" name="Pladsholder til indhold 2"/>
          <p:cNvSpPr>
            <a:spLocks noGrp="1"/>
          </p:cNvSpPr>
          <p:nvPr>
            <p:ph idx="1"/>
          </p:nvPr>
        </p:nvSpPr>
        <p:spPr>
          <a:xfrm>
            <a:off x="1229497" y="1389020"/>
            <a:ext cx="9693296" cy="5220786"/>
          </a:xfrm>
        </p:spPr>
        <p:txBody>
          <a:bodyPr>
            <a:normAutofit fontScale="77500" lnSpcReduction="20000"/>
          </a:bodyPr>
          <a:lstStyle/>
          <a:p>
            <a:pPr marL="0" indent="0">
              <a:buNone/>
            </a:pPr>
            <a:r>
              <a:rPr lang="da-DK" dirty="0">
                <a:latin typeface="Arial" panose="020B0604020202020204" pitchFamily="34" charset="0"/>
                <a:cs typeface="Arial" panose="020B0604020202020204" pitchFamily="34" charset="0"/>
              </a:rPr>
              <a:t>Du kan tale om dine følelser ved hjælp af jeg-budskaber. Det er værd at lære at tale om sig selv. For det første giver denne kommunikationsform ikke problemer med tvetydighed og misforståelser. </a:t>
            </a:r>
            <a:r>
              <a:rPr lang="da-DK" dirty="0" smtClean="0">
                <a:latin typeface="Arial" panose="020B0604020202020204" pitchFamily="34" charset="0"/>
                <a:cs typeface="Arial" panose="020B0604020202020204" pitchFamily="34" charset="0"/>
              </a:rPr>
              <a:t>Det </a:t>
            </a:r>
            <a:r>
              <a:rPr lang="da-DK" dirty="0">
                <a:latin typeface="Arial" panose="020B0604020202020204" pitchFamily="34" charset="0"/>
                <a:cs typeface="Arial" panose="020B0604020202020204" pitchFamily="34" charset="0"/>
              </a:rPr>
              <a:t>er den mest enkle og effektive måde til at udtrykke sig selv. I situationer med konflikt og spændinger gør jeg-budskaber det muligt at undgå fordømmelser og anklager, som forhindrer en aftale i at blive indgået. </a:t>
            </a:r>
          </a:p>
          <a:p>
            <a:pPr marL="0" indent="0">
              <a:buNone/>
            </a:pPr>
            <a:r>
              <a:rPr lang="da-DK" dirty="0">
                <a:latin typeface="Arial" panose="020B0604020202020204" pitchFamily="34" charset="0"/>
                <a:cs typeface="Arial" panose="020B0604020202020204" pitchFamily="34" charset="0"/>
              </a:rPr>
              <a:t>Hvordan formuleres jeg-budskaber </a:t>
            </a:r>
          </a:p>
          <a:p>
            <a:pPr lvl="0"/>
            <a:r>
              <a:rPr lang="da-DK" dirty="0">
                <a:latin typeface="Arial" panose="020B0604020202020204" pitchFamily="34" charset="0"/>
                <a:cs typeface="Arial" panose="020B0604020202020204" pitchFamily="34" charset="0"/>
              </a:rPr>
              <a:t>Vær kortfattet </a:t>
            </a:r>
          </a:p>
          <a:p>
            <a:pPr lvl="0"/>
            <a:r>
              <a:rPr lang="da-DK" dirty="0">
                <a:latin typeface="Arial" panose="020B0604020202020204" pitchFamily="34" charset="0"/>
                <a:cs typeface="Arial" panose="020B0604020202020204" pitchFamily="34" charset="0"/>
              </a:rPr>
              <a:t>Brug simpelt sprog </a:t>
            </a:r>
          </a:p>
          <a:p>
            <a:pPr lvl="0"/>
            <a:r>
              <a:rPr lang="da-DK" dirty="0">
                <a:latin typeface="Arial" panose="020B0604020202020204" pitchFamily="34" charset="0"/>
                <a:cs typeface="Arial" panose="020B0604020202020204" pitchFamily="34" charset="0"/>
              </a:rPr>
              <a:t>Undgå triggerord: men, endelig, overhovedet, selvfølgelig </a:t>
            </a:r>
          </a:p>
          <a:p>
            <a:pPr lvl="0"/>
            <a:r>
              <a:rPr lang="da-DK" dirty="0">
                <a:latin typeface="Arial" panose="020B0604020202020204" pitchFamily="34" charset="0"/>
                <a:cs typeface="Arial" panose="020B0604020202020204" pitchFamily="34" charset="0"/>
              </a:rPr>
              <a:t>Følg “her og nu”-princippet </a:t>
            </a:r>
          </a:p>
          <a:p>
            <a:pPr lvl="0"/>
            <a:r>
              <a:rPr lang="da-DK" dirty="0">
                <a:latin typeface="Arial" panose="020B0604020202020204" pitchFamily="34" charset="0"/>
                <a:cs typeface="Arial" panose="020B0604020202020204" pitchFamily="34" charset="0"/>
              </a:rPr>
              <a:t>Undgå at generalisere </a:t>
            </a:r>
          </a:p>
          <a:p>
            <a:r>
              <a:rPr lang="da-DK" dirty="0">
                <a:latin typeface="Arial" panose="020B0604020202020204" pitchFamily="34" charset="0"/>
                <a:cs typeface="Arial" panose="020B0604020202020204" pitchFamily="34" charset="0"/>
              </a:rPr>
              <a:t>Styr dine følelser </a:t>
            </a:r>
            <a:endParaRPr lang="da-DK" dirty="0" smtClean="0">
              <a:latin typeface="Arial" panose="020B0604020202020204" pitchFamily="34" charset="0"/>
              <a:cs typeface="Arial" panose="020B0604020202020204" pitchFamily="34" charset="0"/>
            </a:endParaRPr>
          </a:p>
          <a:p>
            <a:pPr marL="0" indent="0">
              <a:buNone/>
            </a:pPr>
            <a:r>
              <a:rPr lang="da-DK" dirty="0" smtClean="0">
                <a:latin typeface="Arial" panose="020B0604020202020204" pitchFamily="34" charset="0"/>
                <a:cs typeface="Arial" panose="020B0604020202020204" pitchFamily="34" charset="0"/>
              </a:rPr>
              <a:t>Formulering </a:t>
            </a:r>
            <a:r>
              <a:rPr lang="da-DK" dirty="0">
                <a:latin typeface="Arial" panose="020B0604020202020204" pitchFamily="34" charset="0"/>
                <a:cs typeface="Arial" panose="020B0604020202020204" pitchFamily="34" charset="0"/>
              </a:rPr>
              <a:t>af jeg-budskaber: 1. Beskrivelse af følelser, 2. Specifik beskrivelse af den anden per­sons adfærd, 3. Beskrivelse af konsekvenserne for mig, 4. Beskrivelse af den forventede adfærd, 5. Potentielle sanktioner og konsekvenser. </a:t>
            </a:r>
          </a:p>
          <a:p>
            <a:pPr marL="0" indent="0">
              <a:buNone/>
            </a:pPr>
            <a:r>
              <a:rPr lang="da-DK" dirty="0">
                <a:latin typeface="Arial" panose="020B0604020202020204" pitchFamily="34" charset="0"/>
                <a:cs typeface="Arial" panose="020B0604020202020204" pitchFamily="34" charset="0"/>
              </a:rPr>
              <a:t>Et eksempel: “Jeg bliver irriteret, når du forstyrrer mig. Jeg kan ikke fokusere. Jeg vil gerne have, at du giver mig 15 minutter til at afslutte dette kapitel. Ellers kan jeg ikke hjælpe dig med din opgave.” </a:t>
            </a:r>
          </a:p>
          <a:p>
            <a:endParaRPr lang="da-DK" dirty="0"/>
          </a:p>
        </p:txBody>
      </p:sp>
    </p:spTree>
    <p:extLst>
      <p:ext uri="{BB962C8B-B14F-4D97-AF65-F5344CB8AC3E}">
        <p14:creationId xmlns:p14="http://schemas.microsoft.com/office/powerpoint/2010/main" val="3956858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0" dirty="0">
                <a:latin typeface="Arial" panose="020B0604020202020204" pitchFamily="34" charset="0"/>
                <a:cs typeface="Arial" panose="020B0604020202020204" pitchFamily="34" charset="0"/>
              </a:rPr>
              <a:t>Øvelse: I-message – jeg-beskeder</a:t>
            </a:r>
            <a:endParaRPr lang="da-DK" dirty="0"/>
          </a:p>
        </p:txBody>
      </p:sp>
      <p:sp>
        <p:nvSpPr>
          <p:cNvPr id="3" name="Pladsholder til indhold 2"/>
          <p:cNvSpPr>
            <a:spLocks noGrp="1"/>
          </p:cNvSpPr>
          <p:nvPr>
            <p:ph idx="1"/>
          </p:nvPr>
        </p:nvSpPr>
        <p:spPr>
          <a:xfrm>
            <a:off x="1229497" y="1759130"/>
            <a:ext cx="9693296" cy="4467499"/>
          </a:xfrm>
        </p:spPr>
        <p:txBody>
          <a:bodyPr>
            <a:normAutofit fontScale="92500" lnSpcReduction="10000"/>
          </a:bodyPr>
          <a:lstStyle/>
          <a:p>
            <a:r>
              <a:rPr lang="da-DK" dirty="0">
                <a:latin typeface="Arial" panose="020B0604020202020204" pitchFamily="34" charset="0"/>
                <a:cs typeface="Arial" panose="020B0604020202020204" pitchFamily="34" charset="0"/>
              </a:rPr>
              <a:t>Formuler jeg-budskaber til følgende situationer: </a:t>
            </a:r>
            <a:endParaRPr lang="da-DK" dirty="0" smtClean="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a:p>
            <a:pPr lvl="0"/>
            <a:r>
              <a:rPr lang="da-DK" dirty="0">
                <a:latin typeface="Arial" panose="020B0604020202020204" pitchFamily="34" charset="0"/>
                <a:cs typeface="Arial" panose="020B0604020202020204" pitchFamily="34" charset="0"/>
              </a:rPr>
              <a:t>En kollega beskylder dig for at snyde i en konkurrence for forfremmelse og truer med at fortælle det til din chef. Du ved, at det ikke er sandt. I-Message: </a:t>
            </a:r>
          </a:p>
          <a:p>
            <a:pPr lvl="0"/>
            <a:r>
              <a:rPr lang="da-DK" dirty="0">
                <a:latin typeface="Arial" panose="020B0604020202020204" pitchFamily="34" charset="0"/>
                <a:cs typeface="Arial" panose="020B0604020202020204" pitchFamily="34" charset="0"/>
              </a:rPr>
              <a:t>Chefen er ikke tilfreds med dit arbejde. Du er ikke enig. I-Message: </a:t>
            </a:r>
          </a:p>
          <a:p>
            <a:pPr lvl="0"/>
            <a:r>
              <a:rPr lang="da-DK" dirty="0">
                <a:latin typeface="Arial" panose="020B0604020202020204" pitchFamily="34" charset="0"/>
                <a:cs typeface="Arial" panose="020B0604020202020204" pitchFamily="34" charset="0"/>
              </a:rPr>
              <a:t>En kollega forstyrrer dig, mens du læser. Han bliver ved med at stille dig spørgsmål. I-Message: </a:t>
            </a:r>
          </a:p>
          <a:p>
            <a:pPr lvl="0"/>
            <a:r>
              <a:rPr lang="da-DK" dirty="0">
                <a:latin typeface="Arial" panose="020B0604020202020204" pitchFamily="34" charset="0"/>
                <a:cs typeface="Arial" panose="020B0604020202020204" pitchFamily="34" charset="0"/>
              </a:rPr>
              <a:t>Din partner mener ikke, at du har udført dine pligter. Det er du ikke enig i. I-Message: </a:t>
            </a:r>
          </a:p>
          <a:p>
            <a:pPr lvl="0"/>
            <a:r>
              <a:rPr lang="da-DK" dirty="0">
                <a:latin typeface="Arial" panose="020B0604020202020204" pitchFamily="34" charset="0"/>
                <a:cs typeface="Arial" panose="020B0604020202020204" pitchFamily="34" charset="0"/>
              </a:rPr>
              <a:t>Du har aftalt med en ven, at I begge skal arbejde på en opgave. Han har ikke lavet sin del. I-Message: </a:t>
            </a:r>
          </a:p>
          <a:p>
            <a:pPr marL="0" indent="0">
              <a:buNone/>
            </a:pPr>
            <a:endParaRPr lang="da-DK" dirty="0"/>
          </a:p>
          <a:p>
            <a:endParaRPr lang="da-DK" dirty="0"/>
          </a:p>
        </p:txBody>
      </p:sp>
    </p:spTree>
    <p:extLst>
      <p:ext uri="{BB962C8B-B14F-4D97-AF65-F5344CB8AC3E}">
        <p14:creationId xmlns:p14="http://schemas.microsoft.com/office/powerpoint/2010/main" val="2996642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1203329" y="209546"/>
            <a:ext cx="10515600" cy="100395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BBC1E"/>
              </a:buClr>
              <a:buSzPts val="4400"/>
              <a:buFont typeface="Arial"/>
              <a:buNone/>
            </a:pPr>
            <a:r>
              <a:rPr lang="en-US" sz="4400" b="0" i="0" u="none" strike="noStrike" cap="none" dirty="0">
                <a:solidFill>
                  <a:srgbClr val="FBBC1E"/>
                </a:solidFill>
                <a:latin typeface="Arial"/>
                <a:ea typeface="Arial"/>
                <a:cs typeface="Arial"/>
                <a:sym typeface="Arial"/>
              </a:rPr>
              <a:t>Mindfulness: </a:t>
            </a:r>
            <a:r>
              <a:rPr lang="da-DK" sz="4400" b="0" i="0" u="none" strike="noStrike" cap="none" dirty="0" smtClean="0">
                <a:solidFill>
                  <a:srgbClr val="FBBC1E"/>
                </a:solidFill>
                <a:latin typeface="Arial"/>
                <a:ea typeface="Arial"/>
                <a:cs typeface="Arial"/>
                <a:sym typeface="Arial"/>
              </a:rPr>
              <a:t>Ankeret</a:t>
            </a:r>
            <a:r>
              <a:rPr lang="en-US" sz="4400" b="0" i="0" u="none" strike="noStrike" cap="none" dirty="0" smtClean="0">
                <a:solidFill>
                  <a:srgbClr val="FBBC1E"/>
                </a:solidFill>
                <a:latin typeface="Arial"/>
                <a:ea typeface="Arial"/>
                <a:cs typeface="Arial"/>
                <a:sym typeface="Arial"/>
              </a:rPr>
              <a:t> </a:t>
            </a:r>
            <a:r>
              <a:rPr lang="en-US" b="0" i="0" u="none" strike="noStrike" cap="none" dirty="0">
                <a:solidFill>
                  <a:srgbClr val="FBBC1E"/>
                </a:solidFill>
                <a:latin typeface="Arial" panose="020B0604020202020204" pitchFamily="34" charset="0"/>
                <a:cs typeface="Arial" panose="020B0604020202020204" pitchFamily="34" charset="0"/>
                <a:sym typeface="Arial"/>
              </a:rPr>
              <a:t>(1</a:t>
            </a:r>
            <a:r>
              <a:rPr lang="en-US" b="0" i="0" u="none" strike="noStrike" cap="none" dirty="0" smtClean="0">
                <a:solidFill>
                  <a:srgbClr val="FBBC1E"/>
                </a:solidFill>
                <a:latin typeface="Arial" panose="020B0604020202020204" pitchFamily="34" charset="0"/>
                <a:cs typeface="Arial" panose="020B0604020202020204" pitchFamily="34" charset="0"/>
                <a:sym typeface="Arial"/>
              </a:rPr>
              <a:t>)</a:t>
            </a:r>
            <a:endParaRPr b="0" dirty="0">
              <a:latin typeface="Arial" panose="020B0604020202020204" pitchFamily="34" charset="0"/>
              <a:cs typeface="Arial" panose="020B0604020202020204" pitchFamily="34" charset="0"/>
            </a:endParaRPr>
          </a:p>
        </p:txBody>
      </p:sp>
      <p:sp>
        <p:nvSpPr>
          <p:cNvPr id="276" name="Google Shape;276;p43"/>
          <p:cNvSpPr txBox="1">
            <a:spLocks noGrp="1"/>
          </p:cNvSpPr>
          <p:nvPr>
            <p:ph type="body" idx="1"/>
          </p:nvPr>
        </p:nvSpPr>
        <p:spPr>
          <a:xfrm>
            <a:off x="1203329" y="1018776"/>
            <a:ext cx="10282630" cy="5303365"/>
          </a:xfrm>
          <a:prstGeom prst="rect">
            <a:avLst/>
          </a:prstGeom>
          <a:noFill/>
          <a:ln>
            <a:noFill/>
          </a:ln>
        </p:spPr>
        <p:txBody>
          <a:bodyPr spcFirstLastPara="1" wrap="square" lIns="91425" tIns="45700" rIns="91425" bIns="45700" anchor="t" anchorCtr="0">
            <a:noAutofit/>
          </a:bodyPr>
          <a:lstStyle/>
          <a:p>
            <a:endParaRPr lang="da-DK" dirty="0" smtClean="0"/>
          </a:p>
          <a:p>
            <a:r>
              <a:rPr lang="da-DK" dirty="0" smtClean="0">
                <a:latin typeface="Arial" panose="020B0604020202020204" pitchFamily="34" charset="0"/>
                <a:cs typeface="Arial" panose="020B0604020202020204" pitchFamily="34" charset="0"/>
              </a:rPr>
              <a:t>Stop </a:t>
            </a:r>
            <a:r>
              <a:rPr lang="da-DK" dirty="0">
                <a:latin typeface="Arial" panose="020B0604020202020204" pitchFamily="34" charset="0"/>
                <a:cs typeface="Arial" panose="020B0604020202020204" pitchFamily="34" charset="0"/>
              </a:rPr>
              <a:t>op et øjeblik. Forestil dig, at I alle befinder jer i hver jeres boble. Dette betyder, at du ikke lægger mærke til personerne omkring dig. Bare giv dig selv og andre plads. Du kan lukke øjnene, eller du kan fokusere på noget foran dig. </a:t>
            </a:r>
          </a:p>
          <a:p>
            <a:r>
              <a:rPr lang="da-DK" dirty="0">
                <a:latin typeface="Arial" panose="020B0604020202020204" pitchFamily="34" charset="0"/>
                <a:cs typeface="Arial" panose="020B0604020202020204" pitchFamily="34" charset="0"/>
              </a:rPr>
              <a:t>Fokuser nu på din vejrtrækning. Læg mærke til din vejrtrækning, som den er lige nu, med venlighed og nysgerrighed. Du skal ikke ændre på den. Bare træk vejret ind og ud. </a:t>
            </a:r>
          </a:p>
          <a:p>
            <a:r>
              <a:rPr lang="da-DK" dirty="0">
                <a:latin typeface="Arial" panose="020B0604020202020204" pitchFamily="34" charset="0"/>
                <a:cs typeface="Arial" panose="020B0604020202020204" pitchFamily="34" charset="0"/>
              </a:rPr>
              <a:t>Hvis du har lyst, kan du lægge din hånd på maven og mærke følelsen af hvert åndedrag. Måske mærker du en lille bevægelse ved hvert åndedrag. Hvis du føler dig godt tilpas med det, kan du lukke øjnene eller kigge ned. </a:t>
            </a:r>
          </a:p>
          <a:p>
            <a:r>
              <a:rPr lang="da-DK" dirty="0">
                <a:latin typeface="Arial" panose="020B0604020202020204" pitchFamily="34" charset="0"/>
                <a:cs typeface="Arial" panose="020B0604020202020204" pitchFamily="34" charset="0"/>
              </a:rPr>
              <a:t>Der findes ikke nogen rigtig eller forkert måde at mærke efter på, bare træk vejret ind og ud. Du skal ikke styre vejrtrækningen på nogen måde. </a:t>
            </a:r>
            <a:endParaRPr sz="24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pic>
        <p:nvPicPr>
          <p:cNvPr id="2" name="01 Anker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406400" cy="406400"/>
          </a:xfrm>
          <a:prstGeom prst="rect">
            <a:avLst/>
          </a:prstGeom>
        </p:spPr>
      </p:pic>
      <p:sp>
        <p:nvSpPr>
          <p:cNvPr id="4" name="Pladsholder til sidefod 3"/>
          <p:cNvSpPr>
            <a:spLocks noGrp="1"/>
          </p:cNvSpPr>
          <p:nvPr>
            <p:ph type="ftr" idx="11"/>
          </p:nvPr>
        </p:nvSpPr>
        <p:spPr/>
        <p:txBody>
          <a:bodyPr/>
          <a:lstStyle/>
          <a:p>
            <a:r>
              <a:rPr lang="da-DK" smtClean="0"/>
              <a:t>Copyright UPRIGHT-projektet</a:t>
            </a:r>
            <a:endParaRPr lang="da-DK"/>
          </a:p>
        </p:txBody>
      </p:sp>
    </p:spTree>
    <p:extLst>
      <p:ext uri="{BB962C8B-B14F-4D97-AF65-F5344CB8AC3E}">
        <p14:creationId xmlns:p14="http://schemas.microsoft.com/office/powerpoint/2010/main" val="2612156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4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4"/>
          <p:cNvSpPr txBox="1"/>
          <p:nvPr/>
        </p:nvSpPr>
        <p:spPr>
          <a:xfrm>
            <a:off x="1179750" y="310167"/>
            <a:ext cx="9733229" cy="9449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BBC1E"/>
              </a:buClr>
              <a:buSzPts val="4400"/>
              <a:buFont typeface="Arial"/>
              <a:buNone/>
            </a:pPr>
            <a:r>
              <a:rPr lang="en-US" sz="4400" dirty="0">
                <a:solidFill>
                  <a:srgbClr val="FBBC1E"/>
                </a:solidFill>
                <a:latin typeface="Arial"/>
                <a:ea typeface="Arial"/>
                <a:cs typeface="Arial"/>
                <a:sym typeface="Arial"/>
              </a:rPr>
              <a:t>Mindfulness: </a:t>
            </a:r>
            <a:r>
              <a:rPr lang="en-US" sz="4400" dirty="0" smtClean="0">
                <a:solidFill>
                  <a:srgbClr val="FBBC1E"/>
                </a:solidFill>
                <a:latin typeface="Arial"/>
                <a:ea typeface="Arial"/>
                <a:cs typeface="Arial"/>
                <a:sym typeface="Arial"/>
              </a:rPr>
              <a:t>Ankeret </a:t>
            </a:r>
            <a:r>
              <a:rPr lang="en-US" sz="4400" dirty="0">
                <a:solidFill>
                  <a:srgbClr val="FBBC1E"/>
                </a:solidFill>
                <a:latin typeface="Arial"/>
                <a:ea typeface="Arial"/>
                <a:cs typeface="Arial"/>
                <a:sym typeface="Arial"/>
              </a:rPr>
              <a:t>(2</a:t>
            </a:r>
            <a:r>
              <a:rPr lang="en-US" sz="4400" dirty="0">
                <a:solidFill>
                  <a:srgbClr val="FBBC1E"/>
                </a:solidFill>
                <a:sym typeface="Arial"/>
              </a:rPr>
              <a:t>)</a:t>
            </a:r>
            <a:endParaRPr sz="4400" dirty="0"/>
          </a:p>
        </p:txBody>
      </p:sp>
      <p:sp>
        <p:nvSpPr>
          <p:cNvPr id="282" name="Google Shape;282;p44"/>
          <p:cNvSpPr txBox="1"/>
          <p:nvPr/>
        </p:nvSpPr>
        <p:spPr>
          <a:xfrm>
            <a:off x="1246155" y="1619794"/>
            <a:ext cx="10322263" cy="4682682"/>
          </a:xfrm>
          <a:prstGeom prst="rect">
            <a:avLst/>
          </a:prstGeom>
          <a:noFill/>
          <a:ln>
            <a:noFill/>
          </a:ln>
        </p:spPr>
        <p:txBody>
          <a:bodyPr spcFirstLastPara="1" wrap="square" lIns="91425" tIns="45700" rIns="91425" bIns="45700" anchor="t" anchorCtr="0">
            <a:noAutofit/>
          </a:bodyPr>
          <a:lstStyle/>
          <a:p>
            <a:r>
              <a:rPr lang="da-DK" sz="2400" dirty="0">
                <a:latin typeface="Arial" panose="020B0604020202020204" pitchFamily="34" charset="0"/>
                <a:cs typeface="Arial" panose="020B0604020202020204" pitchFamily="34" charset="0"/>
              </a:rPr>
              <a:t>Du kan prøve at lukke det ene næsebor med en finger og trække vejret gennem det andet. Læg mærke til hvordan din vejrtrækning føles. Efter et par åndedræt skal du skifte næsebor. Du skal blot lægge mærke til følelsen af vejrtrækningen. Måske kan du mærke varme eller kulde, prikken eller tørhed. </a:t>
            </a:r>
          </a:p>
          <a:p>
            <a:r>
              <a:rPr lang="da-DK" sz="2400" dirty="0">
                <a:latin typeface="Arial" panose="020B0604020202020204" pitchFamily="34" charset="0"/>
                <a:cs typeface="Arial" panose="020B0604020202020204" pitchFamily="34" charset="0"/>
              </a:rPr>
              <a:t>Træk nu vejret gennem begge næsebor igen. Træk blot vejret ind og ud. Hvis du opdager, at dine tanker flyver, skal du ikke tænke over det. Dette er bare noget, som tanker gør. Læg mærke til, hvor dine tanker flyver hen, hvilke tanker du får, og flyt derefter opmærksomheden tilbage til din vejrtrækning. Din vejrtrækning er dit anker til nuet. </a:t>
            </a:r>
          </a:p>
          <a:p>
            <a:r>
              <a:rPr lang="da-DK" sz="2400" dirty="0">
                <a:latin typeface="Arial" panose="020B0604020202020204" pitchFamily="34" charset="0"/>
                <a:cs typeface="Arial" panose="020B0604020202020204" pitchFamily="34" charset="0"/>
              </a:rPr>
              <a:t>Hvis dine tanker flyver væk flere gange, skal du flytte din opmærksomhed tilbage til din vejrtrækning hver gang. Gentag det så mange gange, du har brug for. Træn i stilhed. </a:t>
            </a:r>
            <a:endParaRPr sz="2400" dirty="0">
              <a:solidFill>
                <a:schemeClr val="dk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5468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4D31315-E325-4173-8A3B-553F8813EB95}"/>
              </a:ext>
            </a:extLst>
          </p:cNvPr>
          <p:cNvSpPr txBox="1">
            <a:spLocks/>
          </p:cNvSpPr>
          <p:nvPr/>
        </p:nvSpPr>
        <p:spPr>
          <a:xfrm>
            <a:off x="0" y="-1"/>
            <a:ext cx="12192000" cy="2063693"/>
          </a:xfrm>
          <a:prstGeom prst="rect">
            <a:avLst/>
          </a:prstGeom>
          <a:solidFill>
            <a:srgbClr val="5592CE"/>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8800" b="1" dirty="0" smtClean="0">
                <a:solidFill>
                  <a:schemeClr val="bg1"/>
                </a:solidFill>
                <a:latin typeface="Arial" panose="020B0604020202020204" pitchFamily="34" charset="0"/>
                <a:cs typeface="Arial" panose="020B0604020202020204" pitchFamily="34" charset="0"/>
              </a:rPr>
              <a:t>Tak</a:t>
            </a:r>
            <a:r>
              <a:rPr lang="en-US" sz="8800" b="1" dirty="0" smtClean="0">
                <a:solidFill>
                  <a:schemeClr val="bg1"/>
                </a:solidFill>
                <a:latin typeface="Arial" panose="020B0604020202020204" pitchFamily="34" charset="0"/>
                <a:cs typeface="Arial" panose="020B0604020202020204" pitchFamily="34" charset="0"/>
              </a:rPr>
              <a:t>!</a:t>
            </a:r>
            <a:endParaRPr lang="en-US" sz="8800" b="1" dirty="0">
              <a:solidFill>
                <a:schemeClr val="bg1"/>
              </a:solidFill>
              <a:latin typeface="Rotis SemiSans Std" panose="02000503040000020204" pitchFamily="50" charset="0"/>
              <a:cs typeface="Helvetica"/>
            </a:endParaRPr>
          </a:p>
        </p:txBody>
      </p:sp>
      <p:pic>
        <p:nvPicPr>
          <p:cNvPr id="16" name="Picture 3">
            <a:extLst>
              <a:ext uri="{FF2B5EF4-FFF2-40B4-BE49-F238E27FC236}">
                <a16:creationId xmlns:a16="http://schemas.microsoft.com/office/drawing/2014/main" id="{CC3E6242-6A35-42D8-A7D5-25C99582183F}"/>
              </a:ext>
            </a:extLst>
          </p:cNvPr>
          <p:cNvPicPr>
            <a:picLocks noChangeAspect="1"/>
          </p:cNvPicPr>
          <p:nvPr/>
        </p:nvPicPr>
        <p:blipFill>
          <a:blip r:embed="rId2"/>
          <a:stretch>
            <a:fillRect/>
          </a:stretch>
        </p:blipFill>
        <p:spPr>
          <a:xfrm>
            <a:off x="913262" y="2511517"/>
            <a:ext cx="1753797" cy="1160473"/>
          </a:xfrm>
          <a:prstGeom prst="rect">
            <a:avLst/>
          </a:prstGeom>
        </p:spPr>
      </p:pic>
      <p:sp>
        <p:nvSpPr>
          <p:cNvPr id="17" name="TextBox 4">
            <a:extLst>
              <a:ext uri="{FF2B5EF4-FFF2-40B4-BE49-F238E27FC236}">
                <a16:creationId xmlns:a16="http://schemas.microsoft.com/office/drawing/2014/main" id="{75636532-009A-44AF-AE01-0E0298B274D9}"/>
              </a:ext>
            </a:extLst>
          </p:cNvPr>
          <p:cNvSpPr txBox="1"/>
          <p:nvPr/>
        </p:nvSpPr>
        <p:spPr>
          <a:xfrm>
            <a:off x="2924526" y="2536571"/>
            <a:ext cx="5214027" cy="2031325"/>
          </a:xfrm>
          <a:prstGeom prst="rect">
            <a:avLst/>
          </a:prstGeom>
          <a:noFill/>
        </p:spPr>
        <p:txBody>
          <a:bodyPr wrap="square" rtlCol="0">
            <a:spAutoFit/>
          </a:bodyPr>
          <a:lstStyle/>
          <a:p>
            <a:r>
              <a:rPr lang="da-DK" b="1" dirty="0" smtClean="0">
                <a:solidFill>
                  <a:schemeClr val="dk1"/>
                </a:solidFill>
                <a:ea typeface="Calibri"/>
                <a:cs typeface="Calibri"/>
                <a:sym typeface="Calibri"/>
              </a:rPr>
              <a:t>Præsentationen er del af et projekt, som er finansieret af den Europæiske Unions Horizon 2020 forsknings- og innovationsprogram under fondsaftale nr. 754919. Informationen er kun udtryk for forfatterens synspunkt og den Europæiske Kommission er ikke ansvarlig for brugen af informationen, som præsentationen indeholder.</a:t>
            </a:r>
            <a:endParaRPr lang="da-DK" b="1" dirty="0">
              <a:ea typeface="Calibri"/>
              <a:cs typeface="Calibri"/>
              <a:sym typeface="Calibri"/>
            </a:endParaRPr>
          </a:p>
        </p:txBody>
      </p:sp>
      <p:pic>
        <p:nvPicPr>
          <p:cNvPr id="18" name="Picture 5">
            <a:extLst>
              <a:ext uri="{FF2B5EF4-FFF2-40B4-BE49-F238E27FC236}">
                <a16:creationId xmlns:a16="http://schemas.microsoft.com/office/drawing/2014/main" id="{8ECCCB2E-3E8A-4309-9298-D20B10EC7DD9}"/>
              </a:ext>
            </a:extLst>
          </p:cNvPr>
          <p:cNvPicPr>
            <a:picLocks noChangeAspect="1"/>
          </p:cNvPicPr>
          <p:nvPr/>
        </p:nvPicPr>
        <p:blipFill>
          <a:blip r:embed="rId3"/>
          <a:stretch>
            <a:fillRect/>
          </a:stretch>
        </p:blipFill>
        <p:spPr>
          <a:xfrm>
            <a:off x="563146" y="4490090"/>
            <a:ext cx="1321118" cy="1046164"/>
          </a:xfrm>
          <a:prstGeom prst="rect">
            <a:avLst/>
          </a:prstGeom>
        </p:spPr>
      </p:pic>
      <p:pic>
        <p:nvPicPr>
          <p:cNvPr id="19" name="Picture 7">
            <a:extLst>
              <a:ext uri="{FF2B5EF4-FFF2-40B4-BE49-F238E27FC236}">
                <a16:creationId xmlns:a16="http://schemas.microsoft.com/office/drawing/2014/main" id="{ECF52A50-D84A-454D-9EA9-F9DF90D4FBA0}"/>
              </a:ext>
            </a:extLst>
          </p:cNvPr>
          <p:cNvPicPr>
            <a:picLocks noChangeAspect="1"/>
          </p:cNvPicPr>
          <p:nvPr/>
        </p:nvPicPr>
        <p:blipFill>
          <a:blip r:embed="rId4"/>
          <a:stretch>
            <a:fillRect/>
          </a:stretch>
        </p:blipFill>
        <p:spPr>
          <a:xfrm>
            <a:off x="2187943" y="4633107"/>
            <a:ext cx="2474581" cy="811448"/>
          </a:xfrm>
          <a:prstGeom prst="rect">
            <a:avLst/>
          </a:prstGeom>
        </p:spPr>
      </p:pic>
      <p:pic>
        <p:nvPicPr>
          <p:cNvPr id="20" name="Picture 8">
            <a:extLst>
              <a:ext uri="{FF2B5EF4-FFF2-40B4-BE49-F238E27FC236}">
                <a16:creationId xmlns:a16="http://schemas.microsoft.com/office/drawing/2014/main" id="{E11647E0-09D8-4790-AEE6-F080BFEDAD26}"/>
              </a:ext>
            </a:extLst>
          </p:cNvPr>
          <p:cNvPicPr>
            <a:picLocks noChangeAspect="1"/>
          </p:cNvPicPr>
          <p:nvPr/>
        </p:nvPicPr>
        <p:blipFill>
          <a:blip r:embed="rId5"/>
          <a:stretch>
            <a:fillRect/>
          </a:stretch>
        </p:blipFill>
        <p:spPr>
          <a:xfrm>
            <a:off x="4673776" y="5868757"/>
            <a:ext cx="4966335" cy="754380"/>
          </a:xfrm>
          <a:prstGeom prst="rect">
            <a:avLst/>
          </a:prstGeom>
        </p:spPr>
      </p:pic>
      <p:pic>
        <p:nvPicPr>
          <p:cNvPr id="21" name="Picture 9">
            <a:extLst>
              <a:ext uri="{FF2B5EF4-FFF2-40B4-BE49-F238E27FC236}">
                <a16:creationId xmlns:a16="http://schemas.microsoft.com/office/drawing/2014/main" id="{3AC0B5CD-8520-4E3C-9C1A-5D56174EBC83}"/>
              </a:ext>
            </a:extLst>
          </p:cNvPr>
          <p:cNvPicPr>
            <a:picLocks noChangeAspect="1"/>
          </p:cNvPicPr>
          <p:nvPr/>
        </p:nvPicPr>
        <p:blipFill>
          <a:blip r:embed="rId6"/>
          <a:stretch>
            <a:fillRect/>
          </a:stretch>
        </p:blipFill>
        <p:spPr>
          <a:xfrm>
            <a:off x="5090545" y="4572363"/>
            <a:ext cx="2301292" cy="841825"/>
          </a:xfrm>
          <a:prstGeom prst="rect">
            <a:avLst/>
          </a:prstGeom>
        </p:spPr>
      </p:pic>
      <p:pic>
        <p:nvPicPr>
          <p:cNvPr id="22" name="Picture 10">
            <a:extLst>
              <a:ext uri="{FF2B5EF4-FFF2-40B4-BE49-F238E27FC236}">
                <a16:creationId xmlns:a16="http://schemas.microsoft.com/office/drawing/2014/main" id="{559B72C4-0840-49C3-A89E-4302223431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9858" y="4476052"/>
            <a:ext cx="4199009" cy="922108"/>
          </a:xfrm>
          <a:prstGeom prst="rect">
            <a:avLst/>
          </a:prstGeom>
        </p:spPr>
      </p:pic>
      <p:pic>
        <p:nvPicPr>
          <p:cNvPr id="23" name="Picture 11">
            <a:extLst>
              <a:ext uri="{FF2B5EF4-FFF2-40B4-BE49-F238E27FC236}">
                <a16:creationId xmlns:a16="http://schemas.microsoft.com/office/drawing/2014/main" id="{52C391C1-06C5-4E47-BDDD-C349CD99CDF2}"/>
              </a:ext>
            </a:extLst>
          </p:cNvPr>
          <p:cNvPicPr>
            <a:picLocks noChangeAspect="1"/>
          </p:cNvPicPr>
          <p:nvPr/>
        </p:nvPicPr>
        <p:blipFill>
          <a:blip r:embed="rId8"/>
          <a:stretch>
            <a:fillRect/>
          </a:stretch>
        </p:blipFill>
        <p:spPr>
          <a:xfrm>
            <a:off x="1104860" y="5533801"/>
            <a:ext cx="2498134" cy="1083303"/>
          </a:xfrm>
          <a:prstGeom prst="rect">
            <a:avLst/>
          </a:prstGeom>
        </p:spPr>
      </p:pic>
      <p:pic>
        <p:nvPicPr>
          <p:cNvPr id="25" name="Imagen 24">
            <a:extLst>
              <a:ext uri="{FF2B5EF4-FFF2-40B4-BE49-F238E27FC236}">
                <a16:creationId xmlns:a16="http://schemas.microsoft.com/office/drawing/2014/main" id="{CD4F04EC-D47A-42FE-A59B-90AD0B527A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2835" y="2111076"/>
            <a:ext cx="3408486" cy="2089449"/>
          </a:xfrm>
          <a:prstGeom prst="rect">
            <a:avLst/>
          </a:prstGeom>
        </p:spPr>
      </p:pic>
      <p:pic>
        <p:nvPicPr>
          <p:cNvPr id="2" name="Billede 1"/>
          <p:cNvPicPr>
            <a:picLocks noChangeAspect="1"/>
          </p:cNvPicPr>
          <p:nvPr/>
        </p:nvPicPr>
        <p:blipFill>
          <a:blip r:embed="rId10"/>
          <a:stretch>
            <a:fillRect/>
          </a:stretch>
        </p:blipFill>
        <p:spPr>
          <a:xfrm>
            <a:off x="8434857" y="5673687"/>
            <a:ext cx="2969009" cy="707197"/>
          </a:xfrm>
          <a:prstGeom prst="rect">
            <a:avLst/>
          </a:prstGeom>
        </p:spPr>
      </p:pic>
    </p:spTree>
    <p:extLst>
      <p:ext uri="{BB962C8B-B14F-4D97-AF65-F5344CB8AC3E}">
        <p14:creationId xmlns:p14="http://schemas.microsoft.com/office/powerpoint/2010/main" val="2773123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248ED44-E0EC-6D44-A731-D0826A49E46E}"/>
              </a:ext>
            </a:extLst>
          </p:cNvPr>
          <p:cNvPicPr>
            <a:picLocks noChangeAspect="1"/>
          </p:cNvPicPr>
          <p:nvPr/>
        </p:nvPicPr>
        <p:blipFill>
          <a:blip r:embed="rId2"/>
          <a:stretch>
            <a:fillRect/>
          </a:stretch>
        </p:blipFill>
        <p:spPr>
          <a:xfrm>
            <a:off x="2542462" y="1427469"/>
            <a:ext cx="6870700" cy="4610100"/>
          </a:xfrm>
          <a:prstGeom prst="rect">
            <a:avLst/>
          </a:prstGeom>
        </p:spPr>
      </p:pic>
      <p:sp>
        <p:nvSpPr>
          <p:cNvPr id="2" name="Titel 1"/>
          <p:cNvSpPr>
            <a:spLocks noGrp="1"/>
          </p:cNvSpPr>
          <p:nvPr>
            <p:ph type="title"/>
          </p:nvPr>
        </p:nvSpPr>
        <p:spPr/>
        <p:txBody>
          <a:bodyPr>
            <a:normAutofit fontScale="90000"/>
          </a:bodyPr>
          <a:lstStyle/>
          <a:p>
            <a:r>
              <a:rPr lang="da-DK" b="0" dirty="0">
                <a:latin typeface="Arial" panose="020B0604020202020204" pitchFamily="34" charset="0"/>
                <a:cs typeface="Arial" panose="020B0604020202020204" pitchFamily="34" charset="0"/>
              </a:rPr>
              <a:t>UPRIGHT </a:t>
            </a:r>
            <a:r>
              <a:rPr lang="en-US" b="0" dirty="0" err="1" smtClean="0">
                <a:latin typeface="Arial" panose="020B0604020202020204" pitchFamily="34" charset="0"/>
                <a:cs typeface="Arial" panose="020B0604020202020204" pitchFamily="34" charset="0"/>
              </a:rPr>
              <a:t>oversigt</a:t>
            </a:r>
            <a:endParaRPr lang="da-DK" b="0" dirty="0">
              <a:latin typeface="Arial" panose="020B0604020202020204" pitchFamily="34" charset="0"/>
              <a:cs typeface="Arial" panose="020B0604020202020204" pitchFamily="34" charset="0"/>
            </a:endParaRPr>
          </a:p>
        </p:txBody>
      </p:sp>
      <p:pic>
        <p:nvPicPr>
          <p:cNvPr id="5" name="Billede 4"/>
          <p:cNvPicPr>
            <a:picLocks noChangeAspect="1"/>
          </p:cNvPicPr>
          <p:nvPr/>
        </p:nvPicPr>
        <p:blipFill>
          <a:blip r:embed="rId3"/>
          <a:stretch>
            <a:fillRect/>
          </a:stretch>
        </p:blipFill>
        <p:spPr>
          <a:xfrm>
            <a:off x="5211555" y="4185472"/>
            <a:ext cx="420660" cy="384081"/>
          </a:xfrm>
          <a:prstGeom prst="rect">
            <a:avLst/>
          </a:prstGeom>
        </p:spPr>
      </p:pic>
    </p:spTree>
    <p:extLst>
      <p:ext uri="{BB962C8B-B14F-4D97-AF65-F5344CB8AC3E}">
        <p14:creationId xmlns:p14="http://schemas.microsoft.com/office/powerpoint/2010/main" val="1286109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0" dirty="0">
                <a:latin typeface="Arial" panose="020B0604020202020204" pitchFamily="34" charset="0"/>
                <a:cs typeface="Arial" panose="020B0604020202020204" pitchFamily="34" charset="0"/>
              </a:rPr>
              <a:t>Stof til eftertanke</a:t>
            </a:r>
            <a:endParaRPr lang="en-US" b="0" dirty="0">
              <a:latin typeface="Arial" panose="020B0604020202020204" pitchFamily="34" charset="0"/>
              <a:cs typeface="Arial" panose="020B0604020202020204" pitchFamily="34" charset="0"/>
            </a:endParaRPr>
          </a:p>
        </p:txBody>
      </p:sp>
      <p:sp>
        <p:nvSpPr>
          <p:cNvPr id="3" name="Pladsholder til indhold 2"/>
          <p:cNvSpPr>
            <a:spLocks noGrp="1"/>
          </p:cNvSpPr>
          <p:nvPr>
            <p:ph idx="1"/>
          </p:nvPr>
        </p:nvSpPr>
        <p:spPr>
          <a:xfrm>
            <a:off x="1229497" y="1757082"/>
            <a:ext cx="9693296" cy="3983276"/>
          </a:xfrm>
        </p:spPr>
        <p:txBody>
          <a:bodyPr>
            <a:normAutofit/>
          </a:bodyPr>
          <a:lstStyle/>
          <a:p>
            <a:r>
              <a:rPr lang="da-DK" dirty="0">
                <a:latin typeface="Arial" panose="020B0604020202020204" pitchFamily="34" charset="0"/>
                <a:cs typeface="Arial" panose="020B0604020202020204" pitchFamily="34" charset="0"/>
              </a:rPr>
              <a:t>Hvad er en konflikt? </a:t>
            </a:r>
          </a:p>
          <a:p>
            <a:r>
              <a:rPr lang="da-DK" dirty="0">
                <a:latin typeface="Arial" panose="020B0604020202020204" pitchFamily="34" charset="0"/>
                <a:cs typeface="Arial" panose="020B0604020202020204" pitchFamily="34" charset="0"/>
              </a:rPr>
              <a:t>Hvilke slags konflikter kender du? </a:t>
            </a:r>
          </a:p>
          <a:p>
            <a:r>
              <a:rPr lang="da-DK" dirty="0">
                <a:latin typeface="Arial" panose="020B0604020202020204" pitchFamily="34" charset="0"/>
                <a:cs typeface="Arial" panose="020B0604020202020204" pitchFamily="34" charset="0"/>
              </a:rPr>
              <a:t>Er du ofte en del af eller vidne til konfliktsituationer? </a:t>
            </a:r>
          </a:p>
          <a:p>
            <a:r>
              <a:rPr lang="da-DK" dirty="0">
                <a:latin typeface="Arial" panose="020B0604020202020204" pitchFamily="34" charset="0"/>
                <a:cs typeface="Arial" panose="020B0604020202020204" pitchFamily="34" charset="0"/>
              </a:rPr>
              <a:t>Hvad er de mest almindelige årsager til konflikt? </a:t>
            </a:r>
          </a:p>
          <a:p>
            <a:r>
              <a:rPr lang="da-DK" dirty="0">
                <a:latin typeface="Arial" panose="020B0604020202020204" pitchFamily="34" charset="0"/>
                <a:cs typeface="Arial" panose="020B0604020202020204" pitchFamily="34" charset="0"/>
              </a:rPr>
              <a:t>Hvilke strategier til konfliktløsning kender du? </a:t>
            </a:r>
          </a:p>
          <a:p>
            <a:r>
              <a:rPr lang="da-DK" dirty="0">
                <a:latin typeface="Arial" panose="020B0604020202020204" pitchFamily="34" charset="0"/>
                <a:cs typeface="Arial" panose="020B0604020202020204" pitchFamily="34" charset="0"/>
              </a:rPr>
              <a:t>Hvilke følelser indgår i en konflikt? </a:t>
            </a:r>
            <a:endParaRPr lang="da-DK" dirty="0" smtClean="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598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0" dirty="0">
                <a:latin typeface="Arial" panose="020B0604020202020204" pitchFamily="34" charset="0"/>
                <a:cs typeface="Arial" panose="020B0604020202020204" pitchFamily="34" charset="0"/>
              </a:rPr>
              <a:t>Definition</a:t>
            </a:r>
          </a:p>
        </p:txBody>
      </p:sp>
      <p:sp>
        <p:nvSpPr>
          <p:cNvPr id="4" name="Rektangel 3"/>
          <p:cNvSpPr/>
          <p:nvPr/>
        </p:nvSpPr>
        <p:spPr>
          <a:xfrm>
            <a:off x="2644588" y="1721224"/>
            <a:ext cx="6364941" cy="3917576"/>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i="1" dirty="0">
                <a:solidFill>
                  <a:sysClr val="windowText" lastClr="000000"/>
                </a:solidFill>
              </a:rPr>
              <a:t>Konfliktløsning</a:t>
            </a:r>
            <a:r>
              <a:rPr lang="da-DK" sz="2400" dirty="0">
                <a:solidFill>
                  <a:sysClr val="windowText" lastClr="000000"/>
                </a:solidFill>
              </a:rPr>
              <a:t>:</a:t>
            </a:r>
          </a:p>
          <a:p>
            <a:pPr algn="ctr"/>
            <a:endParaRPr lang="en-US" sz="2400" dirty="0">
              <a:solidFill>
                <a:sysClr val="windowText" lastClr="000000"/>
              </a:solidFill>
            </a:endParaRPr>
          </a:p>
          <a:p>
            <a:pPr algn="ctr"/>
            <a:r>
              <a:rPr lang="da-DK" sz="2400" i="1" dirty="0" smtClean="0">
                <a:solidFill>
                  <a:sysClr val="windowText" lastClr="000000"/>
                </a:solidFill>
              </a:rPr>
              <a:t>Konflikter forekommer mellem personer eller grupper, som er uenige og fastholdes i uenighed.</a:t>
            </a:r>
          </a:p>
          <a:p>
            <a:pPr algn="ctr"/>
            <a:endParaRPr lang="en-US" sz="2400" i="1" dirty="0">
              <a:solidFill>
                <a:sysClr val="windowText" lastClr="000000"/>
              </a:solidFill>
            </a:endParaRPr>
          </a:p>
          <a:p>
            <a:pPr algn="ctr"/>
            <a:r>
              <a:rPr lang="da-DK" sz="2400" i="1" dirty="0" smtClean="0">
                <a:solidFill>
                  <a:sysClr val="windowText" lastClr="000000"/>
                </a:solidFill>
              </a:rPr>
              <a:t>En konstruktiv konfliktløsning hjælper dem til at løse situationen uden negative konsekvenser for nogen af parterne</a:t>
            </a:r>
            <a:r>
              <a:rPr lang="en-US" sz="2400" i="1" dirty="0" smtClean="0">
                <a:solidFill>
                  <a:sysClr val="windowText" lastClr="000000"/>
                </a:solidFill>
              </a:rPr>
              <a:t>.</a:t>
            </a:r>
            <a:endParaRPr lang="da-DK" sz="2400" i="1" dirty="0">
              <a:solidFill>
                <a:sysClr val="windowText" lastClr="000000"/>
              </a:solidFill>
            </a:endParaRPr>
          </a:p>
          <a:p>
            <a:pPr algn="ctr"/>
            <a:endParaRPr lang="da-DK" sz="2400" i="1" dirty="0">
              <a:solidFill>
                <a:sysClr val="windowText" lastClr="000000"/>
              </a:solidFill>
            </a:endParaRPr>
          </a:p>
        </p:txBody>
      </p:sp>
    </p:spTree>
    <p:extLst>
      <p:ext uri="{BB962C8B-B14F-4D97-AF65-F5344CB8AC3E}">
        <p14:creationId xmlns:p14="http://schemas.microsoft.com/office/powerpoint/2010/main" val="23390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2427" y="820431"/>
            <a:ext cx="10201714" cy="406927"/>
          </a:xfrm>
        </p:spPr>
        <p:txBody>
          <a:bodyPr>
            <a:normAutofit fontScale="90000"/>
          </a:bodyPr>
          <a:lstStyle/>
          <a:p>
            <a:r>
              <a:rPr lang="da-DK" b="0" dirty="0">
                <a:latin typeface="Arial" panose="020B0604020202020204" pitchFamily="34" charset="0"/>
                <a:cs typeface="Arial" panose="020B0604020202020204" pitchFamily="34" charset="0"/>
              </a:rPr>
              <a:t>Eksempler: Hvornår har man brug for </a:t>
            </a:r>
            <a:r>
              <a:rPr lang="da-DK" b="0" dirty="0" smtClean="0">
                <a:latin typeface="Arial" panose="020B0604020202020204" pitchFamily="34" charset="0"/>
                <a:cs typeface="Arial" panose="020B0604020202020204" pitchFamily="34" charset="0"/>
              </a:rPr>
              <a:t>det?</a:t>
            </a:r>
            <a:endParaRPr lang="da-DK" b="0" dirty="0">
              <a:latin typeface="Arial" panose="020B0604020202020204" pitchFamily="34" charset="0"/>
              <a:cs typeface="Arial" panose="020B0604020202020204" pitchFamily="34" charset="0"/>
            </a:endParaRPr>
          </a:p>
        </p:txBody>
      </p:sp>
      <p:sp>
        <p:nvSpPr>
          <p:cNvPr id="3" name="Pladsholder til indhold 2"/>
          <p:cNvSpPr>
            <a:spLocks noGrp="1"/>
          </p:cNvSpPr>
          <p:nvPr>
            <p:ph idx="1"/>
          </p:nvPr>
        </p:nvSpPr>
        <p:spPr>
          <a:xfrm>
            <a:off x="1229497" y="1748118"/>
            <a:ext cx="9693296" cy="3992240"/>
          </a:xfrm>
        </p:spPr>
        <p:txBody>
          <a:bodyPr/>
          <a:lstStyle/>
          <a:p>
            <a:r>
              <a:rPr lang="da-DK" dirty="0">
                <a:latin typeface="Arial" panose="020B0604020202020204" pitchFamily="34" charset="0"/>
                <a:cs typeface="Arial" panose="020B0604020202020204" pitchFamily="34" charset="0"/>
              </a:rPr>
              <a:t>“Når du skal lave lektier, men ikke har nogen noter.” </a:t>
            </a:r>
            <a:endParaRPr lang="da-DK" dirty="0" smtClean="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“Når du tager med dine forældre ud for at købe tøj, og I har forskellige meninger om, hvad I skal købe.” </a:t>
            </a:r>
            <a:endParaRPr lang="da-DK" dirty="0" smtClean="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“Når du ikke kan blive enig med dine venner om, hvad I skal lave.” </a:t>
            </a:r>
          </a:p>
        </p:txBody>
      </p:sp>
    </p:spTree>
    <p:extLst>
      <p:ext uri="{BB962C8B-B14F-4D97-AF65-F5344CB8AC3E}">
        <p14:creationId xmlns:p14="http://schemas.microsoft.com/office/powerpoint/2010/main" val="1628007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0" dirty="0">
                <a:latin typeface="Arial" panose="020B0604020202020204" pitchFamily="34" charset="0"/>
                <a:cs typeface="Arial" panose="020B0604020202020204" pitchFamily="34" charset="0"/>
              </a:rPr>
              <a:t>Kompetencens teori </a:t>
            </a:r>
            <a:r>
              <a:rPr lang="da-DK" b="0" dirty="0" smtClean="0">
                <a:latin typeface="Arial" panose="020B0604020202020204" pitchFamily="34" charset="0"/>
                <a:cs typeface="Arial" panose="020B0604020202020204" pitchFamily="34" charset="0"/>
              </a:rPr>
              <a:t>grundlag</a:t>
            </a:r>
            <a:r>
              <a:rPr lang="en-US" b="0" dirty="0" smtClean="0">
                <a:latin typeface="Arial" panose="020B0604020202020204" pitchFamily="34" charset="0"/>
                <a:cs typeface="Arial" panose="020B0604020202020204" pitchFamily="34" charset="0"/>
              </a:rPr>
              <a:t>: </a:t>
            </a:r>
            <a:r>
              <a:rPr lang="da-DK" b="0" dirty="0" smtClean="0">
                <a:latin typeface="Arial" panose="020B0604020202020204" pitchFamily="34" charset="0"/>
                <a:cs typeface="Arial" panose="020B0604020202020204" pitchFamily="34" charset="0"/>
              </a:rPr>
              <a:t>Processen</a:t>
            </a:r>
            <a:endParaRPr lang="da-DK" b="0" dirty="0">
              <a:latin typeface="Arial" panose="020B0604020202020204" pitchFamily="34" charset="0"/>
              <a:cs typeface="Arial" panose="020B0604020202020204" pitchFamily="34" charset="0"/>
            </a:endParaRPr>
          </a:p>
        </p:txBody>
      </p:sp>
      <p:sp>
        <p:nvSpPr>
          <p:cNvPr id="3" name="Pladsholder til indhold 2"/>
          <p:cNvSpPr>
            <a:spLocks noGrp="1"/>
          </p:cNvSpPr>
          <p:nvPr>
            <p:ph idx="1"/>
          </p:nvPr>
        </p:nvSpPr>
        <p:spPr>
          <a:xfrm>
            <a:off x="1229497" y="1733006"/>
            <a:ext cx="9693296" cy="4007352"/>
          </a:xfrm>
        </p:spPr>
        <p:txBody>
          <a:bodyPr/>
          <a:lstStyle/>
          <a:p>
            <a:pPr marL="0" indent="0">
              <a:buNone/>
            </a:pPr>
            <a:r>
              <a:rPr lang="da-DK" dirty="0">
                <a:latin typeface="Arial" panose="020B0604020202020204" pitchFamily="34" charset="0"/>
                <a:cs typeface="Arial" panose="020B0604020202020204" pitchFamily="34" charset="0"/>
              </a:rPr>
              <a:t>Læringsprocessen i at løse konflikter konstruktivt består af fire elementer: </a:t>
            </a:r>
            <a:endParaRPr lang="en-US" dirty="0">
              <a:latin typeface="Arial" panose="020B0604020202020204" pitchFamily="34" charset="0"/>
              <a:cs typeface="Arial" panose="020B0604020202020204" pitchFamily="34" charset="0"/>
            </a:endParaRPr>
          </a:p>
          <a:p>
            <a:pPr marL="457200" indent="-457200">
              <a:buFont typeface="+mj-lt"/>
              <a:buAutoNum type="arabicPeriod"/>
            </a:pPr>
            <a:endParaRPr lang="da-DK" dirty="0">
              <a:latin typeface="Arial" panose="020B0604020202020204" pitchFamily="34" charset="0"/>
              <a:cs typeface="Arial" panose="020B0604020202020204" pitchFamily="34" charset="0"/>
            </a:endParaRPr>
          </a:p>
          <a:p>
            <a:pPr marL="457200" indent="-457200">
              <a:buFont typeface="+mj-lt"/>
              <a:buAutoNum type="arabicPeriod"/>
            </a:pPr>
            <a:r>
              <a:rPr lang="da-DK" dirty="0">
                <a:latin typeface="Arial" panose="020B0604020202020204" pitchFamily="34" charset="0"/>
                <a:cs typeface="Arial" panose="020B0604020202020204" pitchFamily="34" charset="0"/>
              </a:rPr>
              <a:t>Forståelse af konfliktens karakter og dens årsager samt identificering af dens mulige fordele </a:t>
            </a:r>
          </a:p>
          <a:p>
            <a:pPr marL="457200" indent="-457200">
              <a:buFont typeface="+mj-lt"/>
              <a:buAutoNum type="arabicPeriod"/>
            </a:pPr>
            <a:r>
              <a:rPr lang="da-DK" dirty="0">
                <a:latin typeface="Arial" panose="020B0604020202020204" pitchFamily="34" charset="0"/>
                <a:cs typeface="Arial" panose="020B0604020202020204" pitchFamily="34" charset="0"/>
              </a:rPr>
              <a:t>Valg af den rigtige løsningsstrategi </a:t>
            </a:r>
          </a:p>
          <a:p>
            <a:pPr marL="457200" indent="-457200">
              <a:buFont typeface="+mj-lt"/>
              <a:buAutoNum type="arabicPeriod"/>
            </a:pPr>
            <a:r>
              <a:rPr lang="da-DK" dirty="0">
                <a:latin typeface="Arial" panose="020B0604020202020204" pitchFamily="34" charset="0"/>
                <a:cs typeface="Arial" panose="020B0604020202020204" pitchFamily="34" charset="0"/>
              </a:rPr>
              <a:t>Evnen til at prioritere </a:t>
            </a:r>
          </a:p>
          <a:p>
            <a:pPr marL="457200" indent="-457200">
              <a:buFont typeface="+mj-lt"/>
              <a:buAutoNum type="arabicPeriod"/>
            </a:pPr>
            <a:r>
              <a:rPr lang="da-DK" dirty="0">
                <a:latin typeface="Arial" panose="020B0604020202020204" pitchFamily="34" charset="0"/>
                <a:cs typeface="Arial" panose="020B0604020202020204" pitchFamily="34" charset="0"/>
              </a:rPr>
              <a:t>Forhandling af løsning på problemet </a:t>
            </a:r>
          </a:p>
        </p:txBody>
      </p:sp>
    </p:spTree>
    <p:extLst>
      <p:ext uri="{BB962C8B-B14F-4D97-AF65-F5344CB8AC3E}">
        <p14:creationId xmlns:p14="http://schemas.microsoft.com/office/powerpoint/2010/main" val="3937930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9B7B-718D-4747-A6A5-A42CDB0B7136}"/>
              </a:ext>
            </a:extLst>
          </p:cNvPr>
          <p:cNvSpPr>
            <a:spLocks noGrp="1"/>
          </p:cNvSpPr>
          <p:nvPr>
            <p:ph type="title"/>
          </p:nvPr>
        </p:nvSpPr>
        <p:spPr>
          <a:xfrm>
            <a:off x="984068" y="287304"/>
            <a:ext cx="10998925" cy="769710"/>
          </a:xfrm>
        </p:spPr>
        <p:txBody>
          <a:bodyPr>
            <a:normAutofit fontScale="90000"/>
          </a:bodyPr>
          <a:lstStyle/>
          <a:p>
            <a:r>
              <a:rPr lang="da-DK" b="0" dirty="0">
                <a:latin typeface="Arial" panose="020B0604020202020204" pitchFamily="34" charset="0"/>
                <a:cs typeface="Arial" panose="020B0604020202020204" pitchFamily="34" charset="0"/>
              </a:rPr>
              <a:t>Kompetencens teori </a:t>
            </a:r>
            <a:r>
              <a:rPr lang="da-DK" b="0" dirty="0" smtClean="0">
                <a:latin typeface="Arial" panose="020B0604020202020204" pitchFamily="34" charset="0"/>
                <a:cs typeface="Arial" panose="020B0604020202020204" pitchFamily="34" charset="0"/>
              </a:rPr>
              <a:t>grundlag</a:t>
            </a:r>
            <a:r>
              <a:rPr lang="en-US" b="0" dirty="0" smtClean="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Den integrative </a:t>
            </a:r>
            <a:r>
              <a:rPr lang="da-DK" b="0" dirty="0" smtClean="0">
                <a:latin typeface="Arial" panose="020B0604020202020204" pitchFamily="34" charset="0"/>
                <a:cs typeface="Arial" panose="020B0604020202020204" pitchFamily="34" charset="0"/>
              </a:rPr>
              <a:t>forhandlingsmodel</a:t>
            </a:r>
            <a:endParaRPr lang="da-DK" b="0" dirty="0">
              <a:solidFill>
                <a:srgbClr val="5592CE"/>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45F0858-053D-4A82-9CEE-E21F1A7B1771}"/>
              </a:ext>
            </a:extLst>
          </p:cNvPr>
          <p:cNvSpPr>
            <a:spLocks noGrp="1"/>
          </p:cNvSpPr>
          <p:nvPr>
            <p:ph idx="1"/>
          </p:nvPr>
        </p:nvSpPr>
        <p:spPr>
          <a:xfrm>
            <a:off x="1285672" y="1863634"/>
            <a:ext cx="10515600" cy="4293326"/>
          </a:xfrm>
        </p:spPr>
        <p:txBody>
          <a:bodyPr vert="horz" lIns="91440" tIns="45720" rIns="91440" bIns="45720" rtlCol="0" anchor="t">
            <a:normAutofit lnSpcReduction="10000"/>
          </a:bodyPr>
          <a:lstStyle/>
          <a:p>
            <a:r>
              <a:rPr lang="da-DK" dirty="0">
                <a:latin typeface="Arial" panose="020B0604020202020204" pitchFamily="34" charset="0"/>
                <a:cs typeface="Arial" panose="020B0604020202020204" pitchFamily="34" charset="0"/>
              </a:rPr>
              <a:t>Beskriv, hvad du har brug for, f.eks. “Jeg vil gerne bruge bogen nu.” </a:t>
            </a:r>
          </a:p>
          <a:p>
            <a:r>
              <a:rPr lang="da-DK" dirty="0">
                <a:latin typeface="Arial" panose="020B0604020202020204" pitchFamily="34" charset="0"/>
                <a:cs typeface="Arial" panose="020B0604020202020204" pitchFamily="34" charset="0"/>
              </a:rPr>
              <a:t>Beskriv, hvad du føler, f.eks. “Jeg er frustreret.” Den anden person skal være i stand til at forstå dine følelser, så prøv at bruge simple ord. </a:t>
            </a:r>
          </a:p>
          <a:p>
            <a:r>
              <a:rPr lang="da-DK" dirty="0">
                <a:latin typeface="Arial" panose="020B0604020202020204" pitchFamily="34" charset="0"/>
                <a:cs typeface="Arial" panose="020B0604020202020204" pitchFamily="34" charset="0"/>
              </a:rPr>
              <a:t>Beskriv årsagerne til dine behov og følelser, f.eks. “Du har brugt den bog i en time. Hvis jeg ikke kan få den nu, kan jeg ikke overholde min afleveringsfrist. Det er frustrerende, at jeg er nødt til at vente så længe på den bog”. </a:t>
            </a:r>
          </a:p>
          <a:p>
            <a:r>
              <a:rPr lang="da-DK" dirty="0">
                <a:latin typeface="Arial" panose="020B0604020202020204" pitchFamily="34" charset="0"/>
                <a:cs typeface="Arial" panose="020B0604020202020204" pitchFamily="34" charset="0"/>
              </a:rPr>
              <a:t>Se tingene i andres perspektiv: Vis forståelse for deres behov, følelser og motiver, f.eks. “Jeg kan godt forstå, at du føler…” </a:t>
            </a:r>
          </a:p>
          <a:p>
            <a:r>
              <a:rPr lang="da-DK" dirty="0">
                <a:latin typeface="Arial" panose="020B0604020202020204" pitchFamily="34" charset="0"/>
                <a:cs typeface="Arial" panose="020B0604020202020204" pitchFamily="34" charset="0"/>
              </a:rPr>
              <a:t>Udtænk derefter tre planer for mulig konfliktløsning, der vil maksimere de gensidige fordele. </a:t>
            </a:r>
          </a:p>
          <a:p>
            <a:r>
              <a:rPr lang="da-DK" dirty="0">
                <a:latin typeface="Arial" panose="020B0604020202020204" pitchFamily="34" charset="0"/>
                <a:cs typeface="Arial" panose="020B0604020202020204" pitchFamily="34" charset="0"/>
              </a:rPr>
              <a:t>Aftal afslutningsvis en handlingsplan, og bekræft aftalen </a:t>
            </a:r>
          </a:p>
          <a:p>
            <a:pPr marL="514350" indent="-514350">
              <a:buFont typeface="+mj-lt"/>
              <a:buAutoNum type="arabicPeriod"/>
            </a:pPr>
            <a:endParaRPr lang="en-US" dirty="0">
              <a:latin typeface="Helvetica"/>
              <a:cs typeface="Helvetica"/>
            </a:endParaRPr>
          </a:p>
        </p:txBody>
      </p:sp>
    </p:spTree>
    <p:extLst>
      <p:ext uri="{BB962C8B-B14F-4D97-AF65-F5344CB8AC3E}">
        <p14:creationId xmlns:p14="http://schemas.microsoft.com/office/powerpoint/2010/main" val="3501615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0" dirty="0">
                <a:latin typeface="Arial" panose="020B0604020202020204" pitchFamily="34" charset="0"/>
                <a:cs typeface="Arial" panose="020B0604020202020204" pitchFamily="34" charset="0"/>
              </a:rPr>
              <a:t>UPRIGHT video: </a:t>
            </a:r>
          </a:p>
        </p:txBody>
      </p:sp>
      <p:sp>
        <p:nvSpPr>
          <p:cNvPr id="3" name="Pladsholder til indhold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https</a:t>
            </a:r>
            <a:r>
              <a:rPr lang="da-DK"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youtu.be/D-4Tbl3UL0Y</a:t>
            </a:r>
            <a:endParaRPr lang="en-US" dirty="0">
              <a:latin typeface="Arial" panose="020B0604020202020204" pitchFamily="34" charset="0"/>
              <a:cs typeface="Arial" panose="020B0604020202020204" pitchFamily="34" charset="0"/>
            </a:endParaRPr>
          </a:p>
        </p:txBody>
      </p:sp>
      <p:pic>
        <p:nvPicPr>
          <p:cNvPr id="6" name="Billede 5"/>
          <p:cNvPicPr>
            <a:picLocks noChangeAspect="1"/>
          </p:cNvPicPr>
          <p:nvPr/>
        </p:nvPicPr>
        <p:blipFill>
          <a:blip r:embed="rId2"/>
          <a:stretch>
            <a:fillRect/>
          </a:stretch>
        </p:blipFill>
        <p:spPr>
          <a:xfrm>
            <a:off x="2564482" y="2493659"/>
            <a:ext cx="6279266" cy="3246699"/>
          </a:xfrm>
          <a:prstGeom prst="rect">
            <a:avLst/>
          </a:prstGeom>
        </p:spPr>
      </p:pic>
    </p:spTree>
    <p:extLst>
      <p:ext uri="{BB962C8B-B14F-4D97-AF65-F5344CB8AC3E}">
        <p14:creationId xmlns:p14="http://schemas.microsoft.com/office/powerpoint/2010/main" val="686226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217" y="365126"/>
            <a:ext cx="10515600" cy="708666"/>
          </a:xfrm>
        </p:spPr>
        <p:txBody>
          <a:bodyPr>
            <a:normAutofit fontScale="90000"/>
          </a:bodyPr>
          <a:lstStyle/>
          <a:p>
            <a:r>
              <a:rPr lang="da-DK" b="0" dirty="0" smtClean="0">
                <a:solidFill>
                  <a:srgbClr val="5592CE"/>
                </a:solidFill>
                <a:latin typeface="Arial" panose="020B0604020202020204" pitchFamily="34" charset="0"/>
                <a:cs typeface="Arial" panose="020B0604020202020204" pitchFamily="34" charset="0"/>
              </a:rPr>
              <a:t>En historie til diskussion</a:t>
            </a:r>
            <a:r>
              <a:rPr lang="en-US" b="0" dirty="0" smtClean="0">
                <a:solidFill>
                  <a:srgbClr val="5592CE"/>
                </a:solidFill>
                <a:latin typeface="Arial" panose="020B0604020202020204" pitchFamily="34" charset="0"/>
                <a:cs typeface="Arial" panose="020B0604020202020204" pitchFamily="34" charset="0"/>
              </a:rPr>
              <a:t>: Bjørn </a:t>
            </a:r>
            <a:r>
              <a:rPr lang="da-DK" b="0" dirty="0" smtClean="0">
                <a:solidFill>
                  <a:srgbClr val="5592CE"/>
                </a:solidFill>
                <a:latin typeface="Arial" panose="020B0604020202020204" pitchFamily="34" charset="0"/>
                <a:cs typeface="Arial" panose="020B0604020202020204" pitchFamily="34" charset="0"/>
              </a:rPr>
              <a:t>og</a:t>
            </a:r>
            <a:r>
              <a:rPr lang="en-US" b="0" dirty="0" smtClean="0">
                <a:solidFill>
                  <a:srgbClr val="5592CE"/>
                </a:solidFill>
                <a:latin typeface="Arial" panose="020B0604020202020204" pitchFamily="34" charset="0"/>
                <a:cs typeface="Arial" panose="020B0604020202020204" pitchFamily="34" charset="0"/>
              </a:rPr>
              <a:t> Paul </a:t>
            </a:r>
            <a:r>
              <a:rPr lang="en-US" b="0" dirty="0">
                <a:solidFill>
                  <a:srgbClr val="5592CE"/>
                </a:solidFill>
                <a:latin typeface="Arial" panose="020B0604020202020204" pitchFamily="34" charset="0"/>
                <a:cs typeface="Arial" panose="020B0604020202020204" pitchFamily="34" charset="0"/>
              </a:rPr>
              <a:t>(1)</a:t>
            </a:r>
            <a:r>
              <a:rPr lang="en-US" b="1" dirty="0">
                <a:solidFill>
                  <a:srgbClr val="5592CE"/>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1266217" y="1358537"/>
            <a:ext cx="10515600" cy="5059680"/>
          </a:xfrm>
        </p:spPr>
        <p:txBody>
          <a:bodyPr>
            <a:noAutofit/>
          </a:bodyPr>
          <a:lstStyle/>
          <a:p>
            <a:pPr marL="0" indent="0">
              <a:buNone/>
            </a:pPr>
            <a:r>
              <a:rPr lang="da-DK" sz="2000" b="1" dirty="0">
                <a:latin typeface="Arial" panose="020B0604020202020204" pitchFamily="34" charset="0"/>
                <a:cs typeface="Arial" panose="020B0604020202020204" pitchFamily="34" charset="0"/>
              </a:rPr>
              <a:t>Læs den følgende historie. Reflektér individuelt eller som familie over historiens betydning og hvordan det kan anvendes i jeres daglige liv</a:t>
            </a:r>
            <a:r>
              <a:rPr lang="da-DK" sz="2000" dirty="0" smtClean="0">
                <a:latin typeface="Arial" panose="020B0604020202020204" pitchFamily="34" charset="0"/>
                <a:cs typeface="Arial" panose="020B0604020202020204" pitchFamily="34" charset="0"/>
              </a:rPr>
              <a:t>.</a:t>
            </a:r>
          </a:p>
          <a:p>
            <a:pPr marL="0" indent="0">
              <a:buNone/>
            </a:pPr>
            <a:r>
              <a:rPr lang="da-DK" sz="2000" dirty="0" smtClean="0">
                <a:latin typeface="Arial" panose="020B0604020202020204" pitchFamily="34" charset="0"/>
                <a:cs typeface="Arial" panose="020B0604020202020204" pitchFamily="34" charset="0"/>
              </a:rPr>
              <a:t>Bjørn </a:t>
            </a:r>
            <a:r>
              <a:rPr lang="da-DK" sz="2000" dirty="0">
                <a:latin typeface="Arial" panose="020B0604020202020204" pitchFamily="34" charset="0"/>
                <a:cs typeface="Arial" panose="020B0604020202020204" pitchFamily="34" charset="0"/>
              </a:rPr>
              <a:t>og Paul havde været venner i mange år. De gik i samme klasse i </a:t>
            </a:r>
            <a:r>
              <a:rPr lang="da-DK" sz="2000" dirty="0" smtClean="0">
                <a:latin typeface="Arial" panose="020B0604020202020204" pitchFamily="34" charset="0"/>
                <a:cs typeface="Arial" panose="020B0604020202020204" pitchFamily="34" charset="0"/>
              </a:rPr>
              <a:t>folkeskolen. </a:t>
            </a:r>
            <a:r>
              <a:rPr lang="da-DK" sz="2000" dirty="0">
                <a:latin typeface="Arial" panose="020B0604020202020204" pitchFamily="34" charset="0"/>
                <a:cs typeface="Arial" panose="020B0604020202020204" pitchFamily="34" charset="0"/>
              </a:rPr>
              <a:t>Deres veje skiltes, da de startede på universitetet; Paul valgte historie, som altid havde været hans lidenskab, mens Bjørn besluttede at læse matematik. Selv om de studerede på forskellige uddannelser, bevarede de kontakten. En dag bad Paul Bjørn om at låne ham en stor sum penge. Det viste sig, at Paul havde alvorlige økonomiske problemer. Uden at tænke nærmere over det, lånte Bjørn ham pengene, og Paul lovede at betale dem tilbage på en bestemt dag. Da de begge havde meget travlt, gik der et stykke tid, hvor de to venner ikke mødtes. </a:t>
            </a:r>
          </a:p>
          <a:p>
            <a:pPr marL="0" indent="0">
              <a:buNone/>
            </a:pPr>
            <a:r>
              <a:rPr lang="da-DK" sz="2000" dirty="0">
                <a:latin typeface="Arial" panose="020B0604020202020204" pitchFamily="34" charset="0"/>
                <a:cs typeface="Arial" panose="020B0604020202020204" pitchFamily="34" charset="0"/>
              </a:rPr>
              <a:t>En dag indså Bjørn, at den aftalte dato for tilbagebetaling af gælden for længst var overskredet. Han blev meget vred på Paul og tænkte “Min bedste ven har stjålet fra mig!”. Bjørn kunne ikke forstå, hvorfor Paul opførte sig på denne måde: Jo mere han tænkte over det, jo mere vred blev han, og til sidst besluttede han sig for at tage hævn. Han skrev en vred besked på Pauls profil på de sociale medier, hvor han kaldte sin tidligere ven for en tyv. Da Paul læste beskeden, blev han ked af det. Han vidste ikke, hvad han skulle gøre, så han besluttede sig for at poste en fornærmende kommentar om Bjørn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25" y="0"/>
            <a:ext cx="12858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349797"/>
      </p:ext>
    </p:extLst>
  </p:cSld>
  <p:clrMapOvr>
    <a:masterClrMapping/>
  </p:clrMapOvr>
</p:sld>
</file>

<file path=ppt/theme/theme1.xml><?xml version="1.0" encoding="utf-8"?>
<a:theme xmlns:a="http://schemas.openxmlformats.org/drawingml/2006/main" name="2-tema">
  <a:themeElements>
    <a:clrScheme name="Landdlæknir">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tema" id="{5A5F659A-4B65-49C2-999D-20B4A80F99B2}" vid="{B70FF402-9382-4565-BC67-7ACC41F5CC1B}"/>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otis">
      <a:majorFont>
        <a:latin typeface="RotisSansSerif"/>
        <a:ea typeface=""/>
        <a:cs typeface=""/>
      </a:majorFont>
      <a:minorFont>
        <a:latin typeface="RotisSemi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2302</TotalTime>
  <Words>1980</Words>
  <Application>Microsoft Office PowerPoint</Application>
  <PresentationFormat>Widescreen</PresentationFormat>
  <Paragraphs>97</Paragraphs>
  <Slides>18</Slides>
  <Notes>2</Notes>
  <HiddenSlides>0</HiddenSlides>
  <MMClips>1</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18</vt:i4>
      </vt:variant>
    </vt:vector>
  </HeadingPairs>
  <TitlesOfParts>
    <vt:vector size="28" baseType="lpstr">
      <vt:lpstr>Arial</vt:lpstr>
      <vt:lpstr>Calibri Light</vt:lpstr>
      <vt:lpstr>Calibri</vt:lpstr>
      <vt:lpstr>Helvetica Inserat LT Std</vt:lpstr>
      <vt:lpstr>Rotis SemiSans Std</vt:lpstr>
      <vt:lpstr>Wingdings</vt:lpstr>
      <vt:lpstr>helvetica</vt:lpstr>
      <vt:lpstr>RotisSemiSans</vt:lpstr>
      <vt:lpstr>2-tema</vt:lpstr>
      <vt:lpstr>Diseño personalizado</vt:lpstr>
      <vt:lpstr>Konfliktløsning</vt:lpstr>
      <vt:lpstr>UPRIGHT oversigt</vt:lpstr>
      <vt:lpstr>Stof til eftertanke</vt:lpstr>
      <vt:lpstr>Definition</vt:lpstr>
      <vt:lpstr>Eksempler: Hvornår har man brug for det?</vt:lpstr>
      <vt:lpstr>Kompetencens teori grundlag: Processen</vt:lpstr>
      <vt:lpstr>Kompetencens teori grundlag:  Den integrative forhandlingsmodel</vt:lpstr>
      <vt:lpstr>UPRIGHT video: </vt:lpstr>
      <vt:lpstr>En historie til diskussion: Bjørn og Paul (1) </vt:lpstr>
      <vt:lpstr>PowerPoint-præsentation</vt:lpstr>
      <vt:lpstr>Dilemma til diskussion</vt:lpstr>
      <vt:lpstr>Øvelse: Integrativ forhandlingsmodel (1)</vt:lpstr>
      <vt:lpstr>Øvelse: Integrativ forhandlingsmodel (2)</vt:lpstr>
      <vt:lpstr>Øvelse: I-message – jeg-beskeder</vt:lpstr>
      <vt:lpstr>Øvelse: I-message – jeg-beskeder</vt:lpstr>
      <vt:lpstr>Mindfulness: Ankeret (1)</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Sólveig Karlsdóttir</dc:creator>
  <cp:lastModifiedBy>Mette Marie Ledertoug</cp:lastModifiedBy>
  <cp:revision>81</cp:revision>
  <dcterms:created xsi:type="dcterms:W3CDTF">2013-07-15T20:26:40Z</dcterms:created>
  <dcterms:modified xsi:type="dcterms:W3CDTF">2021-12-09T20:14:32Z</dcterms:modified>
</cp:coreProperties>
</file>