
<file path=[Content_Types].xml><?xml version="1.0" encoding="utf-8"?>
<Types xmlns="http://schemas.openxmlformats.org/package/2006/content-types">
  <Default Extension="png" ContentType="image/png"/>
  <Default Extension="mp3" ContentType="audio/m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 id="2147483666" r:id="rId2"/>
  </p:sldMasterIdLst>
  <p:notesMasterIdLst>
    <p:notesMasterId r:id="rId27"/>
  </p:notesMasterIdLst>
  <p:sldIdLst>
    <p:sldId id="256" r:id="rId3"/>
    <p:sldId id="282" r:id="rId4"/>
    <p:sldId id="283" r:id="rId5"/>
    <p:sldId id="284" r:id="rId6"/>
    <p:sldId id="281" r:id="rId7"/>
    <p:sldId id="275" r:id="rId8"/>
    <p:sldId id="258" r:id="rId9"/>
    <p:sldId id="259" r:id="rId10"/>
    <p:sldId id="285"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Helvetica Neue"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E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93914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7" name="Google Shape;18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Mangler</a:t>
            </a:r>
            <a:r>
              <a:rPr lang="en-US" dirty="0" smtClean="0"/>
              <a:t> </a:t>
            </a:r>
            <a:r>
              <a:rPr lang="en-US" dirty="0" err="1" smtClean="0"/>
              <a:t>oversættelse</a:t>
            </a:r>
            <a:r>
              <a:rPr lang="en-US" dirty="0" smtClean="0"/>
              <a:t> </a:t>
            </a:r>
            <a:r>
              <a:rPr lang="en-US" dirty="0" err="1" smtClean="0"/>
              <a:t>af</a:t>
            </a:r>
            <a:r>
              <a:rPr lang="en-US" dirty="0" smtClean="0"/>
              <a:t> </a:t>
            </a:r>
            <a:endParaRPr lang="en-US" dirty="0"/>
          </a:p>
        </p:txBody>
      </p:sp>
    </p:spTree>
    <p:extLst>
      <p:ext uri="{BB962C8B-B14F-4D97-AF65-F5344CB8AC3E}">
        <p14:creationId xmlns:p14="http://schemas.microsoft.com/office/powerpoint/2010/main" val="91657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2"/>
          <p:cNvSpPr txBox="1">
            <a:spLocks noGrp="1"/>
          </p:cNvSpPr>
          <p:nvPr>
            <p:ph type="body" idx="1"/>
          </p:nvPr>
        </p:nvSpPr>
        <p:spPr>
          <a:xfrm>
            <a:off x="2493963" y="1351170"/>
            <a:ext cx="6828941" cy="112395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EE6E6F"/>
              </a:buClr>
              <a:buSzPts val="5200"/>
              <a:buFont typeface="Noto Sans Symbols"/>
              <a:buNone/>
              <a:defRPr sz="5200" b="0" i="0" u="none" strike="noStrike" cap="none">
                <a:solidFill>
                  <a:srgbClr val="EE6E6F"/>
                </a:solidFill>
                <a:latin typeface="Arial"/>
                <a:ea typeface="Arial"/>
                <a:cs typeface="Arial"/>
                <a:sym typeface="Arial"/>
              </a:defRPr>
            </a:lvl1pPr>
            <a:lvl2pPr marL="914400" marR="0" lvl="1" indent="-228600" algn="l" rtl="0">
              <a:lnSpc>
                <a:spcPct val="90000"/>
              </a:lnSpc>
              <a:spcBef>
                <a:spcPts val="500"/>
              </a:spcBef>
              <a:spcAft>
                <a:spcPts val="0"/>
              </a:spcAft>
              <a:buClr>
                <a:srgbClr val="EE6E6F"/>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 name="Google Shape;75;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6" name="Google Shape;76;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8" name="Google Shape;78;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da-DK" smtClean="0"/>
              <a:t>Copyright UPRIGHT-projektet</a:t>
            </a:r>
            <a:endParaRPr/>
          </a:p>
        </p:txBody>
      </p:sp>
      <p:sp>
        <p:nvSpPr>
          <p:cNvPr id="81" name="Google Shape;8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82"/>
        <p:cNvGrpSpPr/>
        <p:nvPr/>
      </p:nvGrpSpPr>
      <p:grpSpPr>
        <a:xfrm>
          <a:off x="0" y="0"/>
          <a:ext cx="0" cy="0"/>
          <a:chOff x="0" y="0"/>
          <a:chExt cx="0" cy="0"/>
        </a:xfrm>
      </p:grpSpPr>
      <p:sp>
        <p:nvSpPr>
          <p:cNvPr id="83" name="Google Shape;8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Google Shape;8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da-DK" smtClean="0"/>
              <a:t>Copyright UPRIGHT-projektet</a:t>
            </a:r>
            <a:endParaRPr/>
          </a:p>
        </p:txBody>
      </p:sp>
      <p:sp>
        <p:nvSpPr>
          <p:cNvPr id="86" name="Google Shape;8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Google Shape;94;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95" name="Google Shape;9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da-DK" smtClean="0"/>
              <a:t>Copyright UPRIGHT-projektet</a:t>
            </a:r>
            <a:endParaRPr/>
          </a:p>
        </p:txBody>
      </p:sp>
      <p:sp>
        <p:nvSpPr>
          <p:cNvPr id="97" name="Google Shape;9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0" name="Google Shape;100;p1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1" name="Google Shape;101;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02" name="Google Shape;10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da-DK" smtClean="0"/>
              <a:t>Copyright UPRIGHT-projektet</a:t>
            </a:r>
            <a:endParaRPr/>
          </a:p>
        </p:txBody>
      </p:sp>
      <p:sp>
        <p:nvSpPr>
          <p:cNvPr id="104" name="Google Shape;10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7" name="Google Shape;107;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da-DK" smtClean="0"/>
              <a:t>Copyright UPRIGHT-projektet</a:t>
            </a:r>
            <a:endParaRPr/>
          </a:p>
        </p:txBody>
      </p:sp>
      <p:sp>
        <p:nvSpPr>
          <p:cNvPr id="110" name="Google Shape;1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3" name="Google Shape;113;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5" name="Google Shape;1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da-DK" smtClean="0"/>
              <a:t>Copyright UPRIGHT-projektet</a:t>
            </a:r>
            <a:endParaRPr/>
          </a:p>
        </p:txBody>
      </p:sp>
      <p:sp>
        <p:nvSpPr>
          <p:cNvPr id="116" name="Google Shape;1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og indholdsobjekt" type="obj">
  <p:cSld name="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989811" y="257694"/>
            <a:ext cx="10515600" cy="73152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EE6E6F"/>
              </a:buClr>
              <a:buSzPts val="4400"/>
              <a:buFont typeface="Arial"/>
              <a:buNone/>
              <a:defRPr sz="4400" b="0" i="0" u="none" strike="noStrike" cap="none">
                <a:solidFill>
                  <a:srgbClr val="EE6E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4"/>
          <p:cNvSpPr txBox="1">
            <a:spLocks noGrp="1"/>
          </p:cNvSpPr>
          <p:nvPr>
            <p:ph type="body" idx="1"/>
          </p:nvPr>
        </p:nvSpPr>
        <p:spPr>
          <a:xfrm>
            <a:off x="1048001" y="1777927"/>
            <a:ext cx="10515600" cy="435133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EE6E6F"/>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rgbClr val="EE6E6F"/>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5"/>
        <p:cNvGrpSpPr/>
        <p:nvPr/>
      </p:nvGrpSpPr>
      <p:grpSpPr>
        <a:xfrm>
          <a:off x="0" y="0"/>
          <a:ext cx="0" cy="0"/>
          <a:chOff x="0" y="0"/>
          <a:chExt cx="0" cy="0"/>
        </a:xfrm>
      </p:grpSpPr>
      <p:sp>
        <p:nvSpPr>
          <p:cNvPr id="26" name="Google Shape;26;p5"/>
          <p:cNvSpPr txBox="1">
            <a:spLocks noGrp="1"/>
          </p:cNvSpPr>
          <p:nvPr>
            <p:ph type="ctrTitle"/>
          </p:nvPr>
        </p:nvSpPr>
        <p:spPr>
          <a:xfrm>
            <a:off x="1006641" y="397794"/>
            <a:ext cx="10844463" cy="1021932"/>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EE6E6F"/>
              </a:buClr>
              <a:buSzPts val="4400"/>
              <a:buFont typeface="Arial"/>
              <a:buNone/>
              <a:defRPr sz="4400" b="0" i="0" u="none" strike="noStrike" cap="none">
                <a:solidFill>
                  <a:srgbClr val="EE6E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5"/>
          <p:cNvSpPr txBox="1">
            <a:spLocks noGrp="1"/>
          </p:cNvSpPr>
          <p:nvPr>
            <p:ph type="subTitle" idx="1"/>
          </p:nvPr>
        </p:nvSpPr>
        <p:spPr>
          <a:xfrm>
            <a:off x="1006641" y="1893554"/>
            <a:ext cx="9144000" cy="165576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EE6E6F"/>
              </a:buClr>
              <a:buSzPts val="2400"/>
              <a:buFont typeface="Noto Sans Symbols"/>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rgbClr val="EE6E6F"/>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rgbClr val="FBBC14"/>
              </a:buClr>
              <a:buSzPts val="1600"/>
              <a:buFont typeface="Arial"/>
              <a:buNone/>
              <a:defRPr sz="1600" b="0" i="0" u="none" strike="noStrike" cap="none">
                <a:solidFill>
                  <a:srgbClr val="FBBC14"/>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8" name="Google Shape;2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 name="Google Shape;2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30" name="Google Shape;3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956194" y="229787"/>
            <a:ext cx="10515600" cy="1107998"/>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EE6E6F"/>
              </a:buClr>
              <a:buSzPts val="4400"/>
              <a:buFont typeface="Arial"/>
              <a:buNone/>
              <a:defRPr sz="4400" b="0" i="0" u="none" strike="noStrike" cap="none">
                <a:solidFill>
                  <a:srgbClr val="EE6E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6"/>
          <p:cNvSpPr/>
          <p:nvPr/>
        </p:nvSpPr>
        <p:spPr>
          <a:xfrm>
            <a:off x="1083429" y="1688992"/>
            <a:ext cx="9287792" cy="3123640"/>
          </a:xfrm>
          <a:prstGeom prst="roundRect">
            <a:avLst>
              <a:gd name="adj" fmla="val 16667"/>
            </a:avLst>
          </a:prstGeom>
          <a:solidFill>
            <a:schemeClr val="lt1"/>
          </a:solidFill>
          <a:ln w="12700" cap="flat" cmpd="sng">
            <a:solidFill>
              <a:srgbClr val="EE6E6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6"/>
          <p:cNvSpPr txBox="1">
            <a:spLocks noGrp="1"/>
          </p:cNvSpPr>
          <p:nvPr>
            <p:ph type="body" idx="1"/>
          </p:nvPr>
        </p:nvSpPr>
        <p:spPr>
          <a:xfrm>
            <a:off x="1406924" y="1847599"/>
            <a:ext cx="6470097" cy="2531895"/>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EE6E6F"/>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rgbClr val="EE6E6F"/>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EE6E6F"/>
              </a:buClr>
              <a:buSzPts val="3200"/>
              <a:buFont typeface="Arial"/>
              <a:buNone/>
              <a:defRPr sz="3200" b="0" i="0" u="none" strike="noStrike" cap="none">
                <a:solidFill>
                  <a:srgbClr val="EE6E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rgbClr val="EE6E6F"/>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rgbClr val="EE6E6F"/>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000"/>
              <a:buFont typeface="Arial"/>
              <a:buNone/>
              <a:defRPr sz="2000" b="0" i="0" u="none" strike="noStrike" cap="none">
                <a:solidFill>
                  <a:srgbClr val="FBBC14"/>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EE6E6F"/>
              </a:buClr>
              <a:buSzPts val="1600"/>
              <a:buFont typeface="Noto Sans Symbols"/>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EE6E6F"/>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1000"/>
              <a:buFont typeface="Arial"/>
              <a:buNone/>
              <a:defRPr sz="1000" b="0" i="0" u="none" strike="noStrike" cap="none">
                <a:solidFill>
                  <a:srgbClr val="FBBC14"/>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39" name="Google Shape;39;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 name="Google Shape;40;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41" name="Google Shape;41;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48"/>
        <p:cNvGrpSpPr/>
        <p:nvPr/>
      </p:nvGrpSpPr>
      <p:grpSpPr>
        <a:xfrm>
          <a:off x="0" y="0"/>
          <a:ext cx="0" cy="0"/>
          <a:chOff x="0" y="0"/>
          <a:chExt cx="0" cy="0"/>
        </a:xfrm>
      </p:grpSpPr>
      <p:sp>
        <p:nvSpPr>
          <p:cNvPr id="49" name="Google Shape;49;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da-DK" smtClean="0"/>
              <a:t>Copyright UPRIGHT-projektet</a:t>
            </a:r>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da-DK" smtClean="0"/>
              <a:t>Copyright UPRIGHT-projektet</a:t>
            </a:r>
            <a:endParaRPr/>
          </a:p>
        </p:txBody>
      </p:sp>
      <p:sp>
        <p:nvSpPr>
          <p:cNvPr id="59" name="Google Shape;5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63" name="Google Shape;6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da-DK" smtClean="0"/>
              <a:t>Copyright UPRIGHT-projektet</a:t>
            </a:r>
            <a:endParaRPr/>
          </a:p>
        </p:txBody>
      </p:sp>
      <p:sp>
        <p:nvSpPr>
          <p:cNvPr id="65" name="Google Shape;6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da-DK" smtClean="0"/>
              <a:t>Copyright UPRIGHT-projektet</a:t>
            </a:r>
            <a:endParaRPr/>
          </a:p>
        </p:txBody>
      </p:sp>
      <p:sp>
        <p:nvSpPr>
          <p:cNvPr id="72" name="Google Shape;7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82134" y="323756"/>
            <a:ext cx="10515600" cy="1107998"/>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EE6E6F"/>
              </a:buClr>
              <a:buSzPts val="4400"/>
              <a:buFont typeface="Arial"/>
              <a:buNone/>
              <a:defRPr sz="4400" b="0" i="0" u="none" strike="noStrike" cap="none">
                <a:solidFill>
                  <a:srgbClr val="EE6E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1056313" y="1653236"/>
            <a:ext cx="10515600" cy="435133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EE6E6F"/>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rgbClr val="EE6E6F"/>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
          <p:cNvSpPr/>
          <p:nvPr/>
        </p:nvSpPr>
        <p:spPr>
          <a:xfrm>
            <a:off x="8236" y="1670933"/>
            <a:ext cx="616631" cy="5195455"/>
          </a:xfrm>
          <a:prstGeom prst="rect">
            <a:avLst/>
          </a:prstGeom>
          <a:solidFill>
            <a:srgbClr val="EE6E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Google Shape;9;p1"/>
          <p:cNvSpPr txBox="1"/>
          <p:nvPr/>
        </p:nvSpPr>
        <p:spPr>
          <a:xfrm>
            <a:off x="581354" y="6450402"/>
            <a:ext cx="6565679"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E6E6F"/>
              </a:buClr>
              <a:buSzPts val="1800"/>
              <a:buFont typeface="Arial"/>
              <a:buNone/>
            </a:pPr>
            <a:r>
              <a:rPr lang="en-US" sz="1800" b="1" i="0" u="none" strike="noStrike" cap="none" dirty="0">
                <a:solidFill>
                  <a:srgbClr val="EE6E6F"/>
                </a:solidFill>
                <a:latin typeface="Arial"/>
                <a:ea typeface="Arial"/>
                <a:cs typeface="Arial"/>
                <a:sym typeface="Arial"/>
              </a:rPr>
              <a:t>SOCIAL EMOTIONAL LEARNING</a:t>
            </a:r>
            <a:r>
              <a:rPr lang="en-US" sz="1400" b="0" i="0" u="none" strike="noStrike" cap="none" dirty="0">
                <a:solidFill>
                  <a:srgbClr val="EE6E6F"/>
                </a:solidFill>
                <a:latin typeface="Arial"/>
                <a:ea typeface="Arial"/>
                <a:cs typeface="Arial"/>
                <a:sym typeface="Arial"/>
              </a:rPr>
              <a:t> </a:t>
            </a:r>
            <a:r>
              <a:rPr lang="en-US" sz="1400" b="0" i="0" u="none" strike="noStrike" cap="none" dirty="0">
                <a:solidFill>
                  <a:srgbClr val="7F7F7F"/>
                </a:solidFill>
                <a:latin typeface="Arial"/>
                <a:ea typeface="Arial"/>
                <a:cs typeface="Arial"/>
                <a:sym typeface="Arial"/>
              </a:rPr>
              <a:t>/ </a:t>
            </a:r>
            <a:r>
              <a:rPr lang="en-US" sz="1400" b="1" i="0" u="none" strike="noStrike" cap="none" dirty="0">
                <a:solidFill>
                  <a:srgbClr val="7F7F7F"/>
                </a:solidFill>
                <a:latin typeface="Arial"/>
                <a:ea typeface="Arial"/>
                <a:cs typeface="Arial"/>
                <a:sym typeface="Arial"/>
              </a:rPr>
              <a:t>Relationship skills</a:t>
            </a:r>
            <a:endParaRPr dirty="0"/>
          </a:p>
          <a:p>
            <a:pPr marL="0" marR="0" lvl="0" indent="0" algn="l" rtl="0">
              <a:spcBef>
                <a:spcPts val="0"/>
              </a:spcBef>
              <a:spcAft>
                <a:spcPts val="0"/>
              </a:spcAft>
              <a:buNone/>
            </a:pPr>
            <a:r>
              <a:rPr lang="en-US" sz="1400" b="1" i="0" u="none" strike="noStrike" cap="none" dirty="0">
                <a:solidFill>
                  <a:srgbClr val="7F7F7F"/>
                </a:solidFill>
                <a:latin typeface="Arial"/>
                <a:ea typeface="Arial"/>
                <a:cs typeface="Arial"/>
                <a:sym typeface="Arial"/>
              </a:rPr>
              <a:t>				</a:t>
            </a:r>
            <a:r>
              <a:rPr lang="en-US" sz="1400" b="1" i="0" u="none" strike="noStrike" cap="none" dirty="0">
                <a:solidFill>
                  <a:srgbClr val="A5A5A5"/>
                </a:solidFill>
                <a:latin typeface="Arial"/>
                <a:ea typeface="Arial"/>
                <a:cs typeface="Arial"/>
                <a:sym typeface="Arial"/>
              </a:rPr>
              <a:t> </a:t>
            </a:r>
            <a:endParaRPr dirty="0"/>
          </a:p>
        </p:txBody>
      </p:sp>
      <p:sp>
        <p:nvSpPr>
          <p:cNvPr id="10" name="Google Shape;10;p1"/>
          <p:cNvSpPr txBox="1"/>
          <p:nvPr/>
        </p:nvSpPr>
        <p:spPr>
          <a:xfrm>
            <a:off x="-64097" y="1649515"/>
            <a:ext cx="880476"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500" b="1" i="0" u="none" strike="noStrike" cap="none">
                <a:solidFill>
                  <a:schemeClr val="lt1"/>
                </a:solidFill>
                <a:latin typeface="Helvetica Neue"/>
                <a:ea typeface="Helvetica Neue"/>
                <a:cs typeface="Helvetica Neue"/>
                <a:sym typeface="Helvetica Neue"/>
              </a:rPr>
              <a:t>4</a:t>
            </a:r>
            <a:endParaRPr/>
          </a:p>
        </p:txBody>
      </p:sp>
      <p:pic>
        <p:nvPicPr>
          <p:cNvPr id="11" name="Google Shape;11;p1"/>
          <p:cNvPicPr preferRelativeResize="0"/>
          <p:nvPr/>
        </p:nvPicPr>
        <p:blipFill rotWithShape="1">
          <a:blip r:embed="rId7">
            <a:alphaModFix/>
          </a:blip>
          <a:srcRect/>
          <a:stretch/>
        </p:blipFill>
        <p:spPr>
          <a:xfrm>
            <a:off x="10573931" y="6245803"/>
            <a:ext cx="775404" cy="582499"/>
          </a:xfrm>
          <a:prstGeom prst="rect">
            <a:avLst/>
          </a:prstGeom>
          <a:noFill/>
          <a:ln>
            <a:noFill/>
          </a:ln>
        </p:spPr>
      </p:pic>
      <p:pic>
        <p:nvPicPr>
          <p:cNvPr id="12" name="Google Shape;12;p1"/>
          <p:cNvPicPr preferRelativeResize="0"/>
          <p:nvPr/>
        </p:nvPicPr>
        <p:blipFill rotWithShape="1">
          <a:blip r:embed="rId8">
            <a:alphaModFix/>
          </a:blip>
          <a:srcRect/>
          <a:stretch/>
        </p:blipFill>
        <p:spPr>
          <a:xfrm>
            <a:off x="11455789" y="6400800"/>
            <a:ext cx="463811" cy="305794"/>
          </a:xfrm>
          <a:prstGeom prst="rect">
            <a:avLst/>
          </a:prstGeom>
          <a:noFill/>
          <a:ln>
            <a:noFill/>
          </a:ln>
        </p:spPr>
      </p:pic>
      <p:sp>
        <p:nvSpPr>
          <p:cNvPr id="13" name="Google Shape;13;p1"/>
          <p:cNvSpPr txBox="1"/>
          <p:nvPr/>
        </p:nvSpPr>
        <p:spPr>
          <a:xfrm>
            <a:off x="132890" y="6457923"/>
            <a:ext cx="46399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chemeClr val="lt1"/>
                </a:solidFill>
                <a:latin typeface="Helvetica Neue"/>
                <a:ea typeface="Helvetica Neue"/>
                <a:cs typeface="Helvetica Neue"/>
                <a:sym typeface="Helvetica Neue"/>
              </a:rPr>
              <a:t>‹nr.›</a:t>
            </a:fld>
            <a:endParaRPr sz="1200">
              <a:solidFill>
                <a:schemeClr val="lt1"/>
              </a:solidFill>
              <a:latin typeface="Helvetica Neue"/>
              <a:ea typeface="Helvetica Neue"/>
              <a:cs typeface="Helvetica Neue"/>
              <a:sym typeface="Helvetica Neue"/>
            </a:endParaRPr>
          </a:p>
        </p:txBody>
      </p:sp>
      <p:pic>
        <p:nvPicPr>
          <p:cNvPr id="14" name="Google Shape;14;p1"/>
          <p:cNvPicPr preferRelativeResize="0"/>
          <p:nvPr/>
        </p:nvPicPr>
        <p:blipFill rotWithShape="1">
          <a:blip r:embed="rId9">
            <a:alphaModFix/>
          </a:blip>
          <a:srcRect/>
          <a:stretch/>
        </p:blipFill>
        <p:spPr>
          <a:xfrm>
            <a:off x="97234" y="323755"/>
            <a:ext cx="457384" cy="12806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da-DK" smtClean="0"/>
              <a:t>Copyright UPRIGHT-projektet</a:t>
            </a:r>
            <a:endParaRPr/>
          </a:p>
        </p:txBody>
      </p:sp>
      <p:sp>
        <p:nvSpPr>
          <p:cNvPr id="47" name="Google Shape;4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1" r:id="rId7"/>
    <p:sldLayoutId id="2147483662" r:id="rId8"/>
    <p:sldLayoutId id="2147483663" r:id="rId9"/>
    <p:sldLayoutId id="214748366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20"/>
          <p:cNvSpPr txBox="1">
            <a:spLocks noGrp="1"/>
          </p:cNvSpPr>
          <p:nvPr>
            <p:ph type="body" idx="1"/>
          </p:nvPr>
        </p:nvSpPr>
        <p:spPr>
          <a:xfrm>
            <a:off x="2192503" y="1997716"/>
            <a:ext cx="6828941" cy="1123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E6E6F"/>
              </a:buClr>
              <a:buSzPts val="5200"/>
              <a:buFont typeface="Noto Sans Symbols"/>
              <a:buNone/>
            </a:pPr>
            <a:r>
              <a:rPr lang="da-DK" sz="5200" b="0" i="0" u="none" strike="noStrike" cap="none" smtClean="0">
                <a:solidFill>
                  <a:srgbClr val="EE6E6F"/>
                </a:solidFill>
                <a:latin typeface="Arial"/>
                <a:ea typeface="Arial"/>
                <a:cs typeface="Arial"/>
                <a:sym typeface="Arial"/>
              </a:rPr>
              <a:t>Relationskompetencer</a:t>
            </a:r>
            <a:endParaRPr lang="da-DK" sz="5200" b="0" i="0" u="none" strike="noStrike" cap="none" dirty="0" smtClean="0">
              <a:solidFill>
                <a:srgbClr val="EE6E6F"/>
              </a:solidFill>
              <a:latin typeface="Arial"/>
              <a:ea typeface="Arial"/>
              <a:cs typeface="Arial"/>
              <a:sym typeface="Arial"/>
            </a:endParaRPr>
          </a:p>
        </p:txBody>
      </p:sp>
      <p:pic>
        <p:nvPicPr>
          <p:cNvPr id="2" name="Billede 1"/>
          <p:cNvPicPr>
            <a:picLocks noChangeAspect="1"/>
          </p:cNvPicPr>
          <p:nvPr/>
        </p:nvPicPr>
        <p:blipFill>
          <a:blip r:embed="rId3"/>
          <a:stretch>
            <a:fillRect/>
          </a:stretch>
        </p:blipFill>
        <p:spPr>
          <a:xfrm>
            <a:off x="2376228" y="3884970"/>
            <a:ext cx="6645216" cy="67671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1281640" y="228512"/>
            <a:ext cx="10515600" cy="7315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E6E6F"/>
              </a:buClr>
              <a:buSzPts val="4400"/>
              <a:buFont typeface="Arial"/>
              <a:buNone/>
            </a:pPr>
            <a:r>
              <a:rPr lang="da-DK" sz="4400" b="0" i="0" u="none" strike="noStrike" cap="none" dirty="0" smtClean="0">
                <a:solidFill>
                  <a:srgbClr val="EE6E6F"/>
                </a:solidFill>
                <a:sym typeface="Arial"/>
              </a:rPr>
              <a:t>En historie til </a:t>
            </a:r>
            <a:r>
              <a:rPr lang="da-DK" sz="4400" b="0" i="0" u="none" strike="noStrike" cap="none" dirty="0" smtClean="0">
                <a:solidFill>
                  <a:srgbClr val="EE6E6F"/>
                </a:solidFill>
                <a:sym typeface="Arial"/>
              </a:rPr>
              <a:t>diskussion: To venner</a:t>
            </a:r>
            <a:endParaRPr lang="da-DK" dirty="0"/>
          </a:p>
        </p:txBody>
      </p:sp>
      <p:sp>
        <p:nvSpPr>
          <p:cNvPr id="148" name="Google Shape;148;p24"/>
          <p:cNvSpPr txBox="1">
            <a:spLocks noGrp="1"/>
          </p:cNvSpPr>
          <p:nvPr>
            <p:ph type="body" idx="1"/>
          </p:nvPr>
        </p:nvSpPr>
        <p:spPr>
          <a:xfrm>
            <a:off x="1281640" y="751895"/>
            <a:ext cx="10313730" cy="5676742"/>
          </a:xfrm>
          <a:prstGeom prst="rect">
            <a:avLst/>
          </a:prstGeom>
          <a:noFill/>
          <a:ln>
            <a:noFill/>
          </a:ln>
        </p:spPr>
        <p:txBody>
          <a:bodyPr spcFirstLastPara="1" wrap="square" lIns="91425" tIns="45700" rIns="91425" bIns="45700" anchor="t" anchorCtr="0">
            <a:noAutofit/>
          </a:bodyPr>
          <a:lstStyle/>
          <a:p>
            <a:pPr marL="76200" indent="0">
              <a:lnSpc>
                <a:spcPct val="150000"/>
              </a:lnSpc>
              <a:buNone/>
            </a:pPr>
            <a:r>
              <a:rPr lang="da-DK" sz="2000" dirty="0" smtClean="0"/>
              <a:t>To venner gik tværs igennem en ørken. Mens de gik, begyndte de at skændes og blev uvenner. Den ene af dem slog den anden i ansigtet. Den, der var blevet slået, sagde ikke noget, selvom det gjorde ondt, men skrev i stedet stille i sandet: “Jeg føler mig såret, fordi min ven slog mig i ansigtet i dag”. De fortsatte nu videre og blev ved med at gå, indtil de kom til en oase. De besluttede sig her for at tage en svømmetur i søen. Mens de svømmede rundt, var den person, som var blevet slået, pludselig ved at drukne. Den anden svømmede hen til ham og reddede ham op på land. Ham, som var blevet reddet, skrev nu på en sten: “I dag blev jeg reddet af min bedste ven”.</a:t>
            </a:r>
            <a:br>
              <a:rPr lang="da-DK" sz="2000" dirty="0" smtClean="0"/>
            </a:br>
            <a:r>
              <a:rPr lang="da-DK" sz="2000" dirty="0" smtClean="0"/>
              <a:t>Den anden spurgte ham herefter: “Hvorfor skrev du i sandet, da jeg slog dig, men du skrev på stenen, da jeg reddede dig?” Hans ven svarede, at det er bedre at skrive i sandet, når din ven sårer dig, fordi det fors- vinder med blæsten, men hvis du skriver på en sten, når din ven gør noget godt for dig, så vil det vare for evigt. </a:t>
            </a:r>
          </a:p>
          <a:p>
            <a:pPr marL="0" marR="0" lvl="0" indent="0" algn="l" rtl="0">
              <a:lnSpc>
                <a:spcPct val="80000"/>
              </a:lnSpc>
              <a:spcBef>
                <a:spcPts val="1000"/>
              </a:spcBef>
              <a:spcAft>
                <a:spcPts val="0"/>
              </a:spcAft>
              <a:buClr>
                <a:srgbClr val="EE6E6F"/>
              </a:buClr>
              <a:buSzPts val="2400"/>
              <a:buFont typeface="Noto Sans Symbols"/>
              <a:buNone/>
            </a:pPr>
            <a:endParaRPr sz="2400" b="0" i="0" u="none" strike="noStrike" cap="none" dirty="0">
              <a:solidFill>
                <a:schemeClr val="dk1"/>
              </a:solidFill>
              <a:latin typeface="Arial"/>
              <a:ea typeface="Arial"/>
              <a:cs typeface="Arial"/>
              <a:sym typeface="Aria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9029" y="127547"/>
            <a:ext cx="1295400" cy="466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1203819" y="362975"/>
            <a:ext cx="10515600" cy="7315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E6E6F"/>
              </a:buClr>
              <a:buSzPts val="4400"/>
              <a:buFont typeface="Arial"/>
              <a:buNone/>
            </a:pPr>
            <a:r>
              <a:rPr lang="da-DK" sz="4400" b="0" i="0" u="none" strike="noStrike" cap="none" dirty="0" smtClean="0">
                <a:solidFill>
                  <a:srgbClr val="EE6E6F"/>
                </a:solidFill>
                <a:sym typeface="Arial"/>
              </a:rPr>
              <a:t>Dilemma til </a:t>
            </a:r>
            <a:r>
              <a:rPr lang="da-DK" sz="4400" b="0" i="0" u="none" strike="noStrike" cap="none" dirty="0" smtClean="0">
                <a:solidFill>
                  <a:srgbClr val="EE6E6F"/>
                </a:solidFill>
                <a:sym typeface="Arial"/>
              </a:rPr>
              <a:t>diskussion</a:t>
            </a:r>
            <a:endParaRPr lang="da-DK" dirty="0"/>
          </a:p>
        </p:txBody>
      </p:sp>
      <p:sp>
        <p:nvSpPr>
          <p:cNvPr id="154" name="Google Shape;154;p25"/>
          <p:cNvSpPr txBox="1">
            <a:spLocks noGrp="1"/>
          </p:cNvSpPr>
          <p:nvPr>
            <p:ph type="body" idx="1"/>
          </p:nvPr>
        </p:nvSpPr>
        <p:spPr>
          <a:xfrm>
            <a:off x="1330103" y="1398548"/>
            <a:ext cx="983725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E6E6F"/>
              </a:buClr>
              <a:buSzPts val="2400"/>
              <a:buFont typeface="Noto Sans Symbols"/>
              <a:buNone/>
            </a:pPr>
            <a:endParaRPr lang="da-DK" sz="2400" b="0" i="0" u="none" strike="noStrike" cap="none" dirty="0" smtClean="0">
              <a:solidFill>
                <a:schemeClr val="dk1"/>
              </a:solidFill>
              <a:sym typeface="Arial"/>
            </a:endParaRPr>
          </a:p>
          <a:p>
            <a:pPr marL="0" indent="0">
              <a:lnSpc>
                <a:spcPct val="150000"/>
              </a:lnSpc>
              <a:spcBef>
                <a:spcPts val="0"/>
              </a:spcBef>
              <a:buNone/>
            </a:pPr>
            <a:r>
              <a:rPr lang="da-DK" dirty="0" smtClean="0"/>
              <a:t>Flere af dine venner taler sammen og siger nogle ret ubehagelige ting om en anden ven, der ikke er der. Noget af det, de siger, er sandt, men nogle gange ville man også kunne sige de ting om dig. Der er pludselig en, der nævner dit navn, og siger “Hallo”, “Du har ikke sagt noget? Hvad mener du? Du er da enig med os, ikke?”. </a:t>
            </a:r>
          </a:p>
          <a:p>
            <a:pPr marL="0" indent="0">
              <a:lnSpc>
                <a:spcPct val="150000"/>
              </a:lnSpc>
              <a:spcBef>
                <a:spcPts val="0"/>
              </a:spcBef>
              <a:buNone/>
            </a:pPr>
            <a:endParaRPr lang="da-DK" dirty="0" smtClean="0"/>
          </a:p>
          <a:p>
            <a:pPr marL="0" indent="0">
              <a:lnSpc>
                <a:spcPct val="120000"/>
              </a:lnSpc>
              <a:spcBef>
                <a:spcPts val="0"/>
              </a:spcBef>
              <a:buNone/>
            </a:pPr>
            <a:r>
              <a:rPr lang="da-DK" dirty="0" smtClean="0"/>
              <a:t>Er du?</a:t>
            </a:r>
          </a:p>
          <a:p>
            <a:pPr marL="0" marR="0" lvl="0" indent="0" algn="l" rtl="0">
              <a:lnSpc>
                <a:spcPct val="90000"/>
              </a:lnSpc>
              <a:spcBef>
                <a:spcPts val="0"/>
              </a:spcBef>
              <a:spcAft>
                <a:spcPts val="0"/>
              </a:spcAft>
              <a:buClr>
                <a:srgbClr val="EE6E6F"/>
              </a:buClr>
              <a:buSzPts val="2400"/>
              <a:buFont typeface="Noto Sans Symbols"/>
              <a:buNone/>
            </a:pPr>
            <a:endParaRPr lang="en-US" sz="2400" b="0" i="0" u="none" strike="noStrike" cap="none" dirty="0" smtClean="0">
              <a:solidFill>
                <a:schemeClr val="dk1"/>
              </a:solidFill>
              <a:latin typeface="Arial"/>
              <a:ea typeface="Arial"/>
              <a:cs typeface="Arial"/>
              <a:sym typeface="Arial"/>
            </a:endParaRPr>
          </a:p>
          <a:p>
            <a:pPr marL="228600" marR="0" lvl="0" indent="-76200" algn="l" rtl="0">
              <a:lnSpc>
                <a:spcPct val="90000"/>
              </a:lnSpc>
              <a:spcBef>
                <a:spcPts val="1000"/>
              </a:spcBef>
              <a:spcAft>
                <a:spcPts val="0"/>
              </a:spcAft>
              <a:buClr>
                <a:srgbClr val="EE6E6F"/>
              </a:buClr>
              <a:buSzPts val="2400"/>
              <a:buFont typeface="Noto Sans Symbols"/>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1155181" y="361397"/>
            <a:ext cx="10515600" cy="731520"/>
          </a:xfrm>
          <a:prstGeom prst="rect">
            <a:avLst/>
          </a:prstGeom>
          <a:noFill/>
          <a:ln>
            <a:noFill/>
          </a:ln>
        </p:spPr>
        <p:txBody>
          <a:bodyPr spcFirstLastPara="1" wrap="square" lIns="91425" tIns="45700" rIns="91425" bIns="45700" anchor="ctr" anchorCtr="0">
            <a:noAutofit/>
          </a:bodyPr>
          <a:lstStyle/>
          <a:p>
            <a:pPr lvl="0"/>
            <a:r>
              <a:rPr lang="da-DK" dirty="0" smtClean="0"/>
              <a:t>Dilemma til </a:t>
            </a:r>
            <a:r>
              <a:rPr lang="da-DK" dirty="0" smtClean="0"/>
              <a:t>diskussion</a:t>
            </a:r>
            <a:endParaRPr lang="da-DK" dirty="0"/>
          </a:p>
        </p:txBody>
      </p:sp>
      <p:sp>
        <p:nvSpPr>
          <p:cNvPr id="160" name="Google Shape;160;p26"/>
          <p:cNvSpPr txBox="1">
            <a:spLocks noGrp="1"/>
          </p:cNvSpPr>
          <p:nvPr>
            <p:ph type="body" idx="1"/>
          </p:nvPr>
        </p:nvSpPr>
        <p:spPr>
          <a:xfrm>
            <a:off x="1310648" y="1330455"/>
            <a:ext cx="9584331" cy="4351338"/>
          </a:xfrm>
          <a:prstGeom prst="rect">
            <a:avLst/>
          </a:prstGeom>
          <a:noFill/>
          <a:ln>
            <a:noFill/>
          </a:ln>
        </p:spPr>
        <p:txBody>
          <a:bodyPr spcFirstLastPara="1" wrap="square" lIns="91425" tIns="45700" rIns="91425" bIns="45700" anchor="t" anchorCtr="0">
            <a:noAutofit/>
          </a:bodyPr>
          <a:lstStyle/>
          <a:p>
            <a:pPr marL="76200" indent="0">
              <a:buNone/>
            </a:pPr>
            <a:endParaRPr lang="en-US" dirty="0" smtClean="0"/>
          </a:p>
          <a:p>
            <a:pPr marL="76200" indent="0">
              <a:buNone/>
            </a:pPr>
            <a:r>
              <a:rPr lang="da-DK" dirty="0" smtClean="0"/>
              <a:t>En gruppe elever beslutter at holde en fest med overnatning på fredag.</a:t>
            </a:r>
            <a:br>
              <a:rPr lang="da-DK" dirty="0" smtClean="0"/>
            </a:br>
            <a:endParaRPr lang="da-DK" dirty="0" smtClean="0"/>
          </a:p>
          <a:p>
            <a:pPr marL="76200" indent="0">
              <a:buNone/>
            </a:pPr>
            <a:r>
              <a:rPr lang="da-DK" dirty="0" smtClean="0"/>
              <a:t>De diskuterer, hvem der skal inviteres; bare nogle få gode venner fra klassen eller alle i klassen.</a:t>
            </a:r>
            <a:br>
              <a:rPr lang="da-DK" dirty="0" smtClean="0"/>
            </a:br>
            <a:endParaRPr lang="da-DK" dirty="0" smtClean="0"/>
          </a:p>
          <a:p>
            <a:pPr marL="76200" indent="0">
              <a:buNone/>
            </a:pPr>
            <a:r>
              <a:rPr lang="da-DK" dirty="0" smtClean="0"/>
              <a:t>Hvad ville I gøre i jeres klasse? </a:t>
            </a:r>
          </a:p>
          <a:p>
            <a:pPr marL="0" marR="0" lvl="0" indent="0" algn="l" rtl="0">
              <a:lnSpc>
                <a:spcPct val="90000"/>
              </a:lnSpc>
              <a:spcBef>
                <a:spcPts val="1000"/>
              </a:spcBef>
              <a:spcAft>
                <a:spcPts val="0"/>
              </a:spcAft>
              <a:buClr>
                <a:srgbClr val="EE6E6F"/>
              </a:buClr>
              <a:buSzPts val="2400"/>
              <a:buFont typeface="Noto Sans Symbols"/>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1281641" y="277149"/>
            <a:ext cx="10515600" cy="7315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E6E6F"/>
              </a:buClr>
              <a:buSzPts val="4400"/>
              <a:buFont typeface="Arial"/>
              <a:buNone/>
            </a:pPr>
            <a:r>
              <a:rPr lang="da-DK" b="0" i="0" u="none" strike="noStrike" cap="none" dirty="0" smtClean="0">
                <a:solidFill>
                  <a:srgbClr val="EE6E6F"/>
                </a:solidFill>
                <a:sym typeface="Arial"/>
              </a:rPr>
              <a:t>Øvelse: Det </a:t>
            </a:r>
            <a:r>
              <a:rPr lang="da-DK" b="0" i="0" u="none" strike="noStrike" cap="none" dirty="0" smtClean="0">
                <a:solidFill>
                  <a:srgbClr val="EE6E6F"/>
                </a:solidFill>
                <a:sym typeface="Arial"/>
              </a:rPr>
              <a:t>sociale </a:t>
            </a:r>
            <a:r>
              <a:rPr lang="da-DK" b="0" i="0" u="none" strike="noStrike" cap="none" dirty="0" smtClean="0">
                <a:solidFill>
                  <a:srgbClr val="EE6E6F"/>
                </a:solidFill>
                <a:sym typeface="Arial"/>
              </a:rPr>
              <a:t>netværk (</a:t>
            </a:r>
            <a:r>
              <a:rPr lang="da-DK" b="0" i="0" u="none" strike="noStrike" cap="none" dirty="0" smtClean="0">
                <a:solidFill>
                  <a:srgbClr val="EE6E6F"/>
                </a:solidFill>
                <a:sym typeface="Arial"/>
              </a:rPr>
              <a:t>1</a:t>
            </a:r>
            <a:r>
              <a:rPr lang="en-US" b="0" i="0" u="none" strike="noStrike" cap="none" dirty="0" smtClean="0">
                <a:solidFill>
                  <a:srgbClr val="EE6E6F"/>
                </a:solidFill>
                <a:sym typeface="Arial"/>
              </a:rPr>
              <a:t>)</a:t>
            </a:r>
            <a:endParaRPr dirty="0"/>
          </a:p>
        </p:txBody>
      </p:sp>
      <p:sp>
        <p:nvSpPr>
          <p:cNvPr id="166" name="Google Shape;166;p27"/>
          <p:cNvSpPr txBox="1">
            <a:spLocks noGrp="1"/>
          </p:cNvSpPr>
          <p:nvPr>
            <p:ph type="body" idx="1"/>
          </p:nvPr>
        </p:nvSpPr>
        <p:spPr>
          <a:xfrm>
            <a:off x="1281641" y="914401"/>
            <a:ext cx="10158087" cy="5427406"/>
          </a:xfrm>
          <a:prstGeom prst="rect">
            <a:avLst/>
          </a:prstGeom>
          <a:noFill/>
          <a:ln>
            <a:noFill/>
          </a:ln>
        </p:spPr>
        <p:txBody>
          <a:bodyPr spcFirstLastPara="1" wrap="square" lIns="91425" tIns="45700" rIns="91425" bIns="45700" anchor="t" anchorCtr="0">
            <a:noAutofit/>
          </a:bodyPr>
          <a:lstStyle/>
          <a:p>
            <a:pPr marL="76200" indent="0">
              <a:lnSpc>
                <a:spcPct val="150000"/>
              </a:lnSpc>
              <a:buNone/>
            </a:pPr>
            <a:r>
              <a:rPr lang="da-DK" dirty="0" smtClean="0"/>
              <a:t>Stil jer et sted i klasseværelset. Der skal være lidt plads mellem jer. </a:t>
            </a:r>
          </a:p>
          <a:p>
            <a:pPr marL="76200" indent="0">
              <a:lnSpc>
                <a:spcPct val="150000"/>
              </a:lnSpc>
              <a:buNone/>
            </a:pPr>
            <a:r>
              <a:rPr lang="da-DK" dirty="0" smtClean="0"/>
              <a:t>Læreren kaster nu et stor rødt garnnøgle til en af eleverne. Eleven skal holde fast i en ende af garnet og samtidig kaste garnnøglet videre til en anden elev, der står mindst 1,5 meter væk (spring eleven ved siden af over). </a:t>
            </a:r>
          </a:p>
          <a:p>
            <a:pPr marL="76200" indent="0">
              <a:lnSpc>
                <a:spcPct val="150000"/>
              </a:lnSpc>
              <a:buNone/>
            </a:pPr>
            <a:r>
              <a:rPr lang="da-DK" dirty="0" smtClean="0"/>
              <a:t>Den elev, som fanger garnnøglet, holder fast i tråden og kaster så garnnøglet videre til en anden elev. </a:t>
            </a:r>
          </a:p>
          <a:p>
            <a:pPr marL="76200" indent="0">
              <a:lnSpc>
                <a:spcPct val="150000"/>
              </a:lnSpc>
              <a:buNone/>
            </a:pPr>
            <a:r>
              <a:rPr lang="da-DK" dirty="0" smtClean="0"/>
              <a:t>Husk altid at holde fast i tråden, når garnnøglet kastes. Alle skal gribe og kaste garnnøglet mindst to gange. </a:t>
            </a:r>
          </a:p>
          <a:p>
            <a:pPr marL="76200" indent="0">
              <a:buNone/>
            </a:pPr>
            <a:endParaRPr lang="da-DK" i="1" dirty="0" smtClean="0"/>
          </a:p>
          <a:p>
            <a:pPr marL="0" indent="0">
              <a:lnSpc>
                <a:spcPct val="70000"/>
              </a:lnSpc>
              <a:buSzPts val="2220"/>
              <a:buNone/>
            </a:pPr>
            <a:endParaRPr b="0" i="0" u="none" strike="noStrike" cap="none" dirty="0">
              <a:solidFill>
                <a:schemeClr val="dk1"/>
              </a:solidFil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1194092" y="362975"/>
            <a:ext cx="10515600" cy="731520"/>
          </a:xfrm>
          <a:prstGeom prst="rect">
            <a:avLst/>
          </a:prstGeom>
          <a:noFill/>
          <a:ln>
            <a:noFill/>
          </a:ln>
        </p:spPr>
        <p:txBody>
          <a:bodyPr spcFirstLastPara="1" wrap="square" lIns="91425" tIns="45700" rIns="91425" bIns="45700" anchor="ctr" anchorCtr="0">
            <a:noAutofit/>
          </a:bodyPr>
          <a:lstStyle/>
          <a:p>
            <a:pPr lvl="0"/>
            <a:r>
              <a:rPr lang="da-DK" dirty="0" smtClean="0"/>
              <a:t>Øvelse: Det </a:t>
            </a:r>
            <a:r>
              <a:rPr lang="da-DK" dirty="0" smtClean="0"/>
              <a:t>sociale </a:t>
            </a:r>
            <a:r>
              <a:rPr lang="da-DK" dirty="0" smtClean="0"/>
              <a:t>netværk </a:t>
            </a:r>
            <a:r>
              <a:rPr lang="da-DK" b="0" i="0" u="none" strike="noStrike" cap="none" dirty="0" smtClean="0">
                <a:solidFill>
                  <a:srgbClr val="EE6E6F"/>
                </a:solidFill>
                <a:sym typeface="Arial"/>
              </a:rPr>
              <a:t>(</a:t>
            </a:r>
            <a:r>
              <a:rPr lang="da-DK" b="0" i="0" u="none" strike="noStrike" cap="none" dirty="0" smtClean="0">
                <a:solidFill>
                  <a:srgbClr val="EE6E6F"/>
                </a:solidFill>
                <a:sym typeface="Arial"/>
              </a:rPr>
              <a:t>2)</a:t>
            </a:r>
            <a:endParaRPr lang="da-DK" dirty="0"/>
          </a:p>
        </p:txBody>
      </p:sp>
      <p:sp>
        <p:nvSpPr>
          <p:cNvPr id="172" name="Google Shape;172;p28"/>
          <p:cNvSpPr txBox="1">
            <a:spLocks noGrp="1"/>
          </p:cNvSpPr>
          <p:nvPr>
            <p:ph type="body" idx="1"/>
          </p:nvPr>
        </p:nvSpPr>
        <p:spPr>
          <a:xfrm>
            <a:off x="1300920" y="1359637"/>
            <a:ext cx="10031803" cy="5090323"/>
          </a:xfrm>
          <a:prstGeom prst="rect">
            <a:avLst/>
          </a:prstGeom>
          <a:noFill/>
          <a:ln>
            <a:noFill/>
          </a:ln>
        </p:spPr>
        <p:txBody>
          <a:bodyPr spcFirstLastPara="1" wrap="square" lIns="91425" tIns="45700" rIns="91425" bIns="45700" anchor="t" anchorCtr="0">
            <a:noAutofit/>
          </a:bodyPr>
          <a:lstStyle/>
          <a:p>
            <a:pPr marL="76200" indent="0">
              <a:lnSpc>
                <a:spcPct val="150000"/>
              </a:lnSpc>
              <a:buNone/>
            </a:pPr>
            <a:r>
              <a:rPr lang="da-DK" dirty="0" smtClean="0"/>
              <a:t>Diskuter i klassen: </a:t>
            </a:r>
          </a:p>
          <a:p>
            <a:pPr>
              <a:lnSpc>
                <a:spcPct val="150000"/>
              </a:lnSpc>
            </a:pPr>
            <a:r>
              <a:rPr lang="da-DK" dirty="0" smtClean="0"/>
              <a:t>Hvad var din oplevelse af denne øvelse?</a:t>
            </a:r>
          </a:p>
          <a:p>
            <a:pPr>
              <a:lnSpc>
                <a:spcPct val="150000"/>
              </a:lnSpc>
            </a:pPr>
            <a:r>
              <a:rPr lang="da-DK" dirty="0" smtClean="0"/>
              <a:t>Hvad lagde du mærke til ved relationerne?</a:t>
            </a:r>
          </a:p>
          <a:p>
            <a:pPr>
              <a:lnSpc>
                <a:spcPct val="150000"/>
              </a:lnSpc>
            </a:pPr>
            <a:r>
              <a:rPr lang="da-DK" dirty="0" smtClean="0"/>
              <a:t>Hvordan tog du kontakt til den elev, som du kastede garnnøglet til? </a:t>
            </a:r>
          </a:p>
          <a:p>
            <a:pPr lvl="1">
              <a:lnSpc>
                <a:spcPct val="150000"/>
              </a:lnSpc>
            </a:pPr>
            <a:r>
              <a:rPr lang="da-DK" dirty="0" smtClean="0"/>
              <a:t>Fik du øjenkontakt? </a:t>
            </a:r>
          </a:p>
          <a:p>
            <a:pPr lvl="1">
              <a:lnSpc>
                <a:spcPct val="150000"/>
              </a:lnSpc>
            </a:pPr>
            <a:r>
              <a:rPr lang="da-DK" dirty="0" smtClean="0"/>
              <a:t>Smilede du?</a:t>
            </a:r>
          </a:p>
          <a:p>
            <a:pPr>
              <a:lnSpc>
                <a:spcPct val="150000"/>
              </a:lnSpc>
            </a:pPr>
            <a:r>
              <a:rPr lang="da-DK" dirty="0" smtClean="0"/>
              <a:t>Sørgede du for at få alle med?</a:t>
            </a:r>
          </a:p>
          <a:p>
            <a:pPr>
              <a:lnSpc>
                <a:spcPct val="150000"/>
              </a:lnSpc>
            </a:pPr>
            <a:endParaRPr lang="da-DK" dirty="0" smtClean="0"/>
          </a:p>
          <a:p>
            <a:pPr>
              <a:lnSpc>
                <a:spcPct val="150000"/>
              </a:lnSpc>
            </a:pPr>
            <a:r>
              <a:rPr lang="da-DK" dirty="0" smtClean="0"/>
              <a:t>Hvordan kan vi styrke relationerne i klassen? </a:t>
            </a:r>
          </a:p>
          <a:p>
            <a:pPr>
              <a:lnSpc>
                <a:spcPct val="150000"/>
              </a:lnSpc>
            </a:pPr>
            <a:endParaRPr lang="da-DK" dirty="0" smtClean="0"/>
          </a:p>
          <a:p>
            <a:pPr marL="0" marR="0" lvl="0" indent="0" algn="l" rtl="0">
              <a:lnSpc>
                <a:spcPct val="90000"/>
              </a:lnSpc>
              <a:spcBef>
                <a:spcPts val="1000"/>
              </a:spcBef>
              <a:spcAft>
                <a:spcPts val="0"/>
              </a:spcAft>
              <a:buClr>
                <a:srgbClr val="EE6E6F"/>
              </a:buClr>
              <a:buSzPts val="2400"/>
              <a:buFont typeface="Noto Sans Symbols"/>
              <a:buNone/>
            </a:pPr>
            <a:endParaRPr lang="da-DK" sz="2400" b="0" i="0" u="none" strike="noStrike" cap="none" dirty="0">
              <a:solidFill>
                <a:schemeClr val="dk1"/>
              </a:solidFil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563418" y="277150"/>
            <a:ext cx="11628582" cy="7315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E6E6F"/>
              </a:buClr>
              <a:buSzPts val="4400"/>
              <a:buFont typeface="Arial"/>
              <a:buNone/>
            </a:pPr>
            <a:r>
              <a:rPr lang="da-DK" sz="3800" b="0" i="0" u="none" strike="noStrike" cap="none" dirty="0" smtClean="0">
                <a:solidFill>
                  <a:srgbClr val="EE6E6F"/>
                </a:solidFill>
                <a:sym typeface="Arial"/>
              </a:rPr>
              <a:t>Øvelse: Hvad kan vi gøre for at bevare vores venner?</a:t>
            </a:r>
            <a:endParaRPr lang="da-DK" sz="3800" dirty="0"/>
          </a:p>
        </p:txBody>
      </p:sp>
      <p:sp>
        <p:nvSpPr>
          <p:cNvPr id="178" name="Google Shape;178;p29"/>
          <p:cNvSpPr txBox="1">
            <a:spLocks noGrp="1"/>
          </p:cNvSpPr>
          <p:nvPr>
            <p:ph type="body" idx="1"/>
          </p:nvPr>
        </p:nvSpPr>
        <p:spPr>
          <a:xfrm>
            <a:off x="1223275" y="1008669"/>
            <a:ext cx="10515600" cy="528397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EE6E6F"/>
              </a:buClr>
              <a:buSzPts val="2400"/>
              <a:buFont typeface="Noto Sans Symbols"/>
              <a:buNone/>
            </a:pPr>
            <a:r>
              <a:rPr lang="da-DK" sz="2400" b="0" i="0" u="none" strike="noStrike" cap="none" dirty="0" smtClean="0">
                <a:solidFill>
                  <a:schemeClr val="dk1"/>
                </a:solidFill>
                <a:latin typeface="Arial"/>
                <a:ea typeface="Arial"/>
                <a:cs typeface="Arial"/>
                <a:sym typeface="Arial"/>
              </a:rPr>
              <a:t>Find en makker og tal om: </a:t>
            </a:r>
            <a:endParaRPr sz="2400" b="0" i="0" u="none" strike="noStrike" cap="none" dirty="0">
              <a:solidFill>
                <a:schemeClr val="dk1"/>
              </a:solidFill>
              <a:latin typeface="Arial"/>
              <a:ea typeface="Arial"/>
              <a:cs typeface="Arial"/>
              <a:sym typeface="Arial"/>
            </a:endParaRPr>
          </a:p>
          <a:p>
            <a:pPr>
              <a:lnSpc>
                <a:spcPct val="150000"/>
              </a:lnSpc>
            </a:pPr>
            <a:r>
              <a:rPr lang="da-DK" dirty="0" smtClean="0"/>
              <a:t>Hvad kan I gøre for at passe på jeres venskaber? Find mindst tre ting, som I kan gøre</a:t>
            </a:r>
            <a:r>
              <a:rPr lang="en-US" dirty="0" smtClean="0"/>
              <a:t>. </a:t>
            </a:r>
            <a:endParaRPr lang="en-US" dirty="0"/>
          </a:p>
          <a:p>
            <a:pPr>
              <a:lnSpc>
                <a:spcPct val="150000"/>
              </a:lnSpc>
            </a:pPr>
            <a:r>
              <a:rPr lang="da-DK" dirty="0" smtClean="0"/>
              <a:t>Hvad skal I ikke gøre, hvis I ikke vil miste en ven? Find mindst tre ting, som I ikke skal gøre. </a:t>
            </a:r>
          </a:p>
          <a:p>
            <a:pPr marL="76200" indent="0">
              <a:lnSpc>
                <a:spcPct val="150000"/>
              </a:lnSpc>
              <a:buNone/>
            </a:pPr>
            <a:r>
              <a:rPr lang="da-DK" dirty="0" smtClean="0"/>
              <a:t>Bliv herefter enige om én vigtig ting, der er nødvendig for at være en god ven. </a:t>
            </a:r>
          </a:p>
          <a:p>
            <a:pPr marL="76200" indent="0">
              <a:lnSpc>
                <a:spcPct val="150000"/>
              </a:lnSpc>
              <a:buNone/>
            </a:pPr>
            <a:r>
              <a:rPr lang="da-DK" dirty="0" smtClean="0"/>
              <a:t>Skriv det på tavlen for at dele det med klassen. </a:t>
            </a:r>
          </a:p>
          <a:p>
            <a:pPr marL="0" marR="0" lvl="0" indent="0" algn="l" rtl="0">
              <a:lnSpc>
                <a:spcPct val="150000"/>
              </a:lnSpc>
              <a:spcBef>
                <a:spcPts val="1000"/>
              </a:spcBef>
              <a:spcAft>
                <a:spcPts val="0"/>
              </a:spcAft>
              <a:buClr>
                <a:srgbClr val="EE6E6F"/>
              </a:buClr>
              <a:buSzPts val="2400"/>
              <a:buFont typeface="Noto Sans Symbols"/>
              <a:buNone/>
            </a:pPr>
            <a:endParaRPr lang="da-DK" sz="2400" b="0" i="0" u="none" strike="noStrike" cap="none" dirty="0">
              <a:solidFill>
                <a:schemeClr val="dk1"/>
              </a:solidFil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1252458" y="257694"/>
            <a:ext cx="10515600" cy="7315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E6E6F"/>
              </a:buClr>
              <a:buSzPts val="4400"/>
              <a:buFont typeface="Arial"/>
              <a:buNone/>
            </a:pPr>
            <a:r>
              <a:rPr lang="da-DK" sz="4400" b="0" i="0" u="none" strike="noStrike" cap="none" dirty="0" smtClean="0">
                <a:solidFill>
                  <a:srgbClr val="EE6E6F"/>
                </a:solidFill>
                <a:sym typeface="Arial"/>
              </a:rPr>
              <a:t>Øvelse: Vores </a:t>
            </a:r>
            <a:r>
              <a:rPr lang="da-DK" sz="4400" b="0" i="0" u="none" strike="noStrike" cap="none" dirty="0" smtClean="0">
                <a:solidFill>
                  <a:srgbClr val="EE6E6F"/>
                </a:solidFill>
                <a:sym typeface="Arial"/>
              </a:rPr>
              <a:t>klasse – når den er bedst</a:t>
            </a:r>
            <a:endParaRPr lang="da-DK" dirty="0"/>
          </a:p>
        </p:txBody>
      </p:sp>
      <p:sp>
        <p:nvSpPr>
          <p:cNvPr id="184" name="Google Shape;184;p30"/>
          <p:cNvSpPr txBox="1">
            <a:spLocks noGrp="1"/>
          </p:cNvSpPr>
          <p:nvPr>
            <p:ph type="body" idx="1"/>
          </p:nvPr>
        </p:nvSpPr>
        <p:spPr>
          <a:xfrm>
            <a:off x="1252458" y="1349910"/>
            <a:ext cx="9671704"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E6E6F"/>
              </a:buClr>
              <a:buSzPts val="2400"/>
              <a:buFont typeface="Noto Sans Symbols"/>
              <a:buNone/>
            </a:pPr>
            <a:r>
              <a:rPr lang="da-DK" sz="2400" b="0" i="0" u="none" strike="noStrike" cap="none" dirty="0" smtClean="0">
                <a:solidFill>
                  <a:schemeClr val="dk1"/>
                </a:solidFill>
                <a:sym typeface="Arial"/>
              </a:rPr>
              <a:t>Tænk over:</a:t>
            </a:r>
          </a:p>
          <a:p>
            <a:pPr marL="0" marR="0" lvl="0" indent="0" algn="l" rtl="0">
              <a:lnSpc>
                <a:spcPct val="90000"/>
              </a:lnSpc>
              <a:spcBef>
                <a:spcPts val="0"/>
              </a:spcBef>
              <a:spcAft>
                <a:spcPts val="0"/>
              </a:spcAft>
              <a:buClr>
                <a:srgbClr val="EE6E6F"/>
              </a:buClr>
              <a:buSzPts val="2400"/>
              <a:buFont typeface="Noto Sans Symbols"/>
              <a:buNone/>
            </a:pPr>
            <a:endParaRPr lang="da-DK" dirty="0" smtClean="0"/>
          </a:p>
          <a:p>
            <a:pPr marL="228600" marR="0" lvl="0" indent="-228600" algn="l" rtl="0">
              <a:lnSpc>
                <a:spcPct val="90000"/>
              </a:lnSpc>
              <a:spcBef>
                <a:spcPts val="1000"/>
              </a:spcBef>
              <a:spcAft>
                <a:spcPts val="0"/>
              </a:spcAft>
              <a:buClr>
                <a:srgbClr val="EE6E6F"/>
              </a:buClr>
              <a:buSzPts val="2400"/>
              <a:buFont typeface="Noto Sans Symbols"/>
              <a:buChar char="▪"/>
            </a:pPr>
            <a:r>
              <a:rPr lang="da-DK" sz="2400" b="0" i="0" u="none" strike="noStrike" cap="none" dirty="0" smtClean="0">
                <a:solidFill>
                  <a:schemeClr val="dk1"/>
                </a:solidFill>
                <a:sym typeface="Arial"/>
              </a:rPr>
              <a:t>Hvad er særligt godt ved denne klasse?</a:t>
            </a:r>
          </a:p>
          <a:p>
            <a:pPr marL="228600" marR="0" lvl="0" indent="-228600" algn="l" rtl="0">
              <a:lnSpc>
                <a:spcPct val="90000"/>
              </a:lnSpc>
              <a:spcBef>
                <a:spcPts val="1000"/>
              </a:spcBef>
              <a:spcAft>
                <a:spcPts val="0"/>
              </a:spcAft>
              <a:buClr>
                <a:srgbClr val="EE6E6F"/>
              </a:buClr>
              <a:buSzPts val="2400"/>
              <a:buFont typeface="Noto Sans Symbols"/>
              <a:buChar char="▪"/>
            </a:pPr>
            <a:endParaRPr lang="da-DK" dirty="0" smtClean="0"/>
          </a:p>
          <a:p>
            <a:pPr marL="228600" marR="0" lvl="0" indent="-228600" algn="l" rtl="0">
              <a:lnSpc>
                <a:spcPct val="90000"/>
              </a:lnSpc>
              <a:spcBef>
                <a:spcPts val="1000"/>
              </a:spcBef>
              <a:spcAft>
                <a:spcPts val="0"/>
              </a:spcAft>
              <a:buClr>
                <a:srgbClr val="EE6E6F"/>
              </a:buClr>
              <a:buSzPts val="2400"/>
              <a:buFont typeface="Noto Sans Symbols"/>
              <a:buChar char="▪"/>
            </a:pPr>
            <a:r>
              <a:rPr lang="da-DK" sz="2400" b="0" i="0" u="none" strike="noStrike" cap="none" dirty="0" smtClean="0">
                <a:solidFill>
                  <a:schemeClr val="dk1"/>
                </a:solidFill>
                <a:sym typeface="Arial"/>
              </a:rPr>
              <a:t>Hvornår har vi det godt?</a:t>
            </a:r>
          </a:p>
          <a:p>
            <a:pPr marL="0" marR="0" lvl="0" indent="0" algn="l" rtl="0">
              <a:lnSpc>
                <a:spcPct val="90000"/>
              </a:lnSpc>
              <a:spcBef>
                <a:spcPts val="1000"/>
              </a:spcBef>
              <a:spcAft>
                <a:spcPts val="0"/>
              </a:spcAft>
              <a:buClr>
                <a:srgbClr val="EE6E6F"/>
              </a:buClr>
              <a:buSzPts val="2400"/>
              <a:buNone/>
            </a:pPr>
            <a:endParaRPr lang="da-DK" dirty="0" smtClean="0"/>
          </a:p>
          <a:p>
            <a:pPr marL="228600" marR="0" lvl="0" indent="-228600" algn="l" rtl="0">
              <a:lnSpc>
                <a:spcPct val="90000"/>
              </a:lnSpc>
              <a:spcBef>
                <a:spcPts val="1000"/>
              </a:spcBef>
              <a:spcAft>
                <a:spcPts val="0"/>
              </a:spcAft>
              <a:buClr>
                <a:srgbClr val="EE6E6F"/>
              </a:buClr>
              <a:buSzPts val="2400"/>
              <a:buFont typeface="Noto Sans Symbols"/>
              <a:buChar char="▪"/>
            </a:pPr>
            <a:r>
              <a:rPr lang="da-DK" sz="2400" b="0" i="0" u="none" strike="noStrike" cap="none" dirty="0" smtClean="0">
                <a:solidFill>
                  <a:schemeClr val="dk1"/>
                </a:solidFill>
                <a:sym typeface="Arial"/>
              </a:rPr>
              <a:t>Hvordan kan du være med </a:t>
            </a:r>
            <a:r>
              <a:rPr lang="da-DK" dirty="0" smtClean="0"/>
              <a:t>til at forbedre klassen?</a:t>
            </a:r>
          </a:p>
          <a:p>
            <a:pPr marL="228600" marR="0" lvl="0" indent="-228600" algn="l" rtl="0">
              <a:lnSpc>
                <a:spcPct val="90000"/>
              </a:lnSpc>
              <a:spcBef>
                <a:spcPts val="1000"/>
              </a:spcBef>
              <a:spcAft>
                <a:spcPts val="0"/>
              </a:spcAft>
              <a:buClr>
                <a:srgbClr val="EE6E6F"/>
              </a:buClr>
              <a:buSzPts val="2400"/>
              <a:buFont typeface="Noto Sans Symbols"/>
              <a:buChar char="▪"/>
            </a:pPr>
            <a:endParaRPr lang="da-DK" sz="2400" b="0" i="0" u="none" strike="noStrike" cap="none" dirty="0" smtClean="0">
              <a:solidFill>
                <a:schemeClr val="dk1"/>
              </a:solidFill>
              <a:sym typeface="Arial"/>
            </a:endParaRPr>
          </a:p>
          <a:p>
            <a:pPr marL="0" marR="0" lvl="0" indent="0" algn="l" rtl="0">
              <a:lnSpc>
                <a:spcPct val="90000"/>
              </a:lnSpc>
              <a:spcBef>
                <a:spcPts val="1000"/>
              </a:spcBef>
              <a:spcAft>
                <a:spcPts val="0"/>
              </a:spcAft>
              <a:buClr>
                <a:srgbClr val="EE6E6F"/>
              </a:buClr>
              <a:buSzPts val="2400"/>
              <a:buNone/>
            </a:pPr>
            <a:r>
              <a:rPr lang="da-DK" dirty="0" smtClean="0"/>
              <a:t>Skriv det ned i din notesbog. </a:t>
            </a:r>
            <a:endParaRPr lang="da-DK" sz="2400" b="0" i="0" u="none" strike="noStrike" cap="none" dirty="0">
              <a:solidFill>
                <a:schemeClr val="dk1"/>
              </a:solidFil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1241481" y="274472"/>
            <a:ext cx="10515600" cy="7315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E6E6F"/>
              </a:buClr>
              <a:buSzPts val="4400"/>
              <a:buFont typeface="Arial"/>
              <a:buNone/>
            </a:pPr>
            <a:r>
              <a:rPr lang="da-DK" b="0" i="0" u="none" strike="noStrike" cap="none" dirty="0" smtClean="0">
                <a:solidFill>
                  <a:srgbClr val="EE6E6F"/>
                </a:solidFill>
                <a:sym typeface="Arial"/>
              </a:rPr>
              <a:t>Øvelse: Føle </a:t>
            </a:r>
            <a:r>
              <a:rPr lang="da-DK" b="0" i="0" u="none" strike="noStrike" cap="none" dirty="0" smtClean="0">
                <a:solidFill>
                  <a:srgbClr val="EE6E6F"/>
                </a:solidFill>
                <a:sym typeface="Arial"/>
              </a:rPr>
              <a:t>sig afvist eller accepteret (1)</a:t>
            </a:r>
            <a:endParaRPr lang="da-DK" dirty="0"/>
          </a:p>
        </p:txBody>
      </p:sp>
      <p:sp>
        <p:nvSpPr>
          <p:cNvPr id="190" name="Google Shape;190;p31"/>
          <p:cNvSpPr txBox="1">
            <a:spLocks noGrp="1"/>
          </p:cNvSpPr>
          <p:nvPr>
            <p:ph type="body" idx="1"/>
          </p:nvPr>
        </p:nvSpPr>
        <p:spPr>
          <a:xfrm>
            <a:off x="1241481" y="640232"/>
            <a:ext cx="9765408" cy="5404640"/>
          </a:xfrm>
          <a:prstGeom prst="rect">
            <a:avLst/>
          </a:prstGeom>
          <a:noFill/>
          <a:ln>
            <a:noFill/>
          </a:ln>
        </p:spPr>
        <p:txBody>
          <a:bodyPr spcFirstLastPara="1" wrap="square" lIns="91425" tIns="45700" rIns="91425" bIns="45700" anchor="t" anchorCtr="0">
            <a:noAutofit/>
          </a:bodyPr>
          <a:lstStyle/>
          <a:p>
            <a:pPr marL="76200" indent="0">
              <a:lnSpc>
                <a:spcPct val="150000"/>
              </a:lnSpc>
              <a:buNone/>
            </a:pPr>
            <a:r>
              <a:rPr lang="da-DK" dirty="0" smtClean="0"/>
              <a:t>Dan en rundkreds og hold hinanden i hænderne. </a:t>
            </a:r>
          </a:p>
          <a:p>
            <a:pPr>
              <a:lnSpc>
                <a:spcPct val="150000"/>
              </a:lnSpc>
            </a:pPr>
            <a:r>
              <a:rPr lang="da-DK" dirty="0" smtClean="0"/>
              <a:t>En elev melder sig frivilligt til at forlade rundkredsen, og går herefter rundt uden for den og forsøger at komme ind igen (der må ikke anvendes fysisk kraft). </a:t>
            </a:r>
          </a:p>
          <a:p>
            <a:pPr>
              <a:lnSpc>
                <a:spcPct val="150000"/>
              </a:lnSpc>
            </a:pPr>
            <a:r>
              <a:rPr lang="da-DK" dirty="0" smtClean="0"/>
              <a:t>I må ikke lade den frivillige elev komme med i rundkredsen igen. I skal ignorere ham eller hende. </a:t>
            </a:r>
          </a:p>
          <a:p>
            <a:pPr>
              <a:lnSpc>
                <a:spcPct val="150000"/>
              </a:lnSpc>
            </a:pPr>
            <a:r>
              <a:rPr lang="da-DK" dirty="0" smtClean="0"/>
              <a:t>Den frivillige elev beder nu pænt en elev om at komme med i rundkredsen. Denne elev bestemmer, om den frivillige elev må være med eller ej. </a:t>
            </a:r>
          </a:p>
          <a:p>
            <a:pPr>
              <a:lnSpc>
                <a:spcPct val="100000"/>
              </a:lnSpc>
            </a:pPr>
            <a:r>
              <a:rPr lang="da-DK" dirty="0" smtClean="0"/>
              <a:t>Lad herefter en anden frivillig elev prøve. </a:t>
            </a:r>
            <a:endParaRPr lang="da-DK"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a:spLocks noGrp="1"/>
          </p:cNvSpPr>
          <p:nvPr>
            <p:ph type="title"/>
          </p:nvPr>
        </p:nvSpPr>
        <p:spPr>
          <a:xfrm>
            <a:off x="1258259" y="362975"/>
            <a:ext cx="10515600" cy="731520"/>
          </a:xfrm>
          <a:prstGeom prst="rect">
            <a:avLst/>
          </a:prstGeom>
          <a:noFill/>
          <a:ln>
            <a:noFill/>
          </a:ln>
        </p:spPr>
        <p:txBody>
          <a:bodyPr spcFirstLastPara="1" wrap="square" lIns="91425" tIns="45700" rIns="91425" bIns="45700" anchor="ctr" anchorCtr="0">
            <a:noAutofit/>
          </a:bodyPr>
          <a:lstStyle/>
          <a:p>
            <a:pPr lvl="0"/>
            <a:r>
              <a:rPr lang="da-DK" dirty="0" smtClean="0"/>
              <a:t>Øvelse: Føle </a:t>
            </a:r>
            <a:r>
              <a:rPr lang="da-DK" dirty="0" smtClean="0"/>
              <a:t>sig afvist eller accepteret </a:t>
            </a:r>
            <a:r>
              <a:rPr lang="da-DK" b="0" i="0" u="none" strike="noStrike" cap="none" dirty="0" smtClean="0">
                <a:solidFill>
                  <a:srgbClr val="EE6E6F"/>
                </a:solidFill>
                <a:sym typeface="Arial"/>
              </a:rPr>
              <a:t>(2)</a:t>
            </a:r>
            <a:endParaRPr lang="da-DK" dirty="0"/>
          </a:p>
        </p:txBody>
      </p:sp>
      <p:sp>
        <p:nvSpPr>
          <p:cNvPr id="196" name="Google Shape;196;p32"/>
          <p:cNvSpPr txBox="1">
            <a:spLocks noGrp="1"/>
          </p:cNvSpPr>
          <p:nvPr>
            <p:ph type="body" idx="1"/>
          </p:nvPr>
        </p:nvSpPr>
        <p:spPr>
          <a:xfrm>
            <a:off x="1258259" y="1169949"/>
            <a:ext cx="9630651" cy="4729405"/>
          </a:xfrm>
          <a:prstGeom prst="rect">
            <a:avLst/>
          </a:prstGeom>
          <a:noFill/>
          <a:ln>
            <a:noFill/>
          </a:ln>
        </p:spPr>
        <p:txBody>
          <a:bodyPr spcFirstLastPara="1" wrap="square" lIns="91425" tIns="45700" rIns="91425" bIns="45700" anchor="t" anchorCtr="0">
            <a:noAutofit/>
          </a:bodyPr>
          <a:lstStyle/>
          <a:p>
            <a:pPr marL="76200" indent="0">
              <a:lnSpc>
                <a:spcPct val="150000"/>
              </a:lnSpc>
              <a:buNone/>
            </a:pPr>
            <a:r>
              <a:rPr lang="da-DK" dirty="0" smtClean="0"/>
              <a:t>Efter øvelsen diskuterer I i klassen: </a:t>
            </a:r>
          </a:p>
          <a:p>
            <a:pPr>
              <a:lnSpc>
                <a:spcPct val="150000"/>
              </a:lnSpc>
            </a:pPr>
            <a:r>
              <a:rPr lang="da-DK" dirty="0" smtClean="0"/>
              <a:t>Hvordan føles det at være lukket ude? </a:t>
            </a:r>
          </a:p>
          <a:p>
            <a:pPr>
              <a:lnSpc>
                <a:spcPct val="150000"/>
              </a:lnSpc>
            </a:pPr>
            <a:r>
              <a:rPr lang="da-DK" dirty="0" smtClean="0"/>
              <a:t>Hvordan føles det at være inkluderet? </a:t>
            </a:r>
          </a:p>
          <a:p>
            <a:pPr>
              <a:lnSpc>
                <a:spcPct val="150000"/>
              </a:lnSpc>
            </a:pPr>
            <a:r>
              <a:rPr lang="da-DK" dirty="0" smtClean="0"/>
              <a:t>Hvordan føles det at være den person, der har ansvaret for at inkludere eller udelukke en anden? </a:t>
            </a:r>
          </a:p>
          <a:p>
            <a:pPr>
              <a:lnSpc>
                <a:spcPct val="150000"/>
              </a:lnSpc>
            </a:pPr>
            <a:r>
              <a:rPr lang="da-DK" dirty="0" smtClean="0"/>
              <a:t>Hvad kan I gøre bedre som enkeltpersoner og som klasse? </a:t>
            </a:r>
          </a:p>
          <a:p>
            <a:pPr marL="0" marR="0" lvl="0" indent="0" algn="l" rtl="0">
              <a:lnSpc>
                <a:spcPct val="90000"/>
              </a:lnSpc>
              <a:spcBef>
                <a:spcPts val="1000"/>
              </a:spcBef>
              <a:spcAft>
                <a:spcPts val="0"/>
              </a:spcAft>
              <a:buClr>
                <a:srgbClr val="EE6E6F"/>
              </a:buClr>
              <a:buSzPts val="2400"/>
              <a:buFont typeface="Noto Sans Symbols"/>
              <a:buNone/>
            </a:pPr>
            <a:endParaRPr sz="2400" b="0"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EE6E6F"/>
              </a:buClr>
              <a:buSzPts val="2400"/>
              <a:buFont typeface="Noto Sans Symbols"/>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1275036" y="291250"/>
            <a:ext cx="10515600" cy="7315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E6E6F"/>
              </a:buClr>
              <a:buSzPts val="4400"/>
              <a:buFont typeface="Arial"/>
              <a:buNone/>
            </a:pPr>
            <a:r>
              <a:rPr lang="da-DK" sz="4400" b="0" i="0" u="none" strike="noStrike" cap="none" dirty="0" smtClean="0">
                <a:solidFill>
                  <a:srgbClr val="EE6E6F"/>
                </a:solidFill>
                <a:latin typeface="Arial"/>
                <a:ea typeface="Arial"/>
                <a:cs typeface="Arial"/>
                <a:sym typeface="Arial"/>
              </a:rPr>
              <a:t>Øvelse</a:t>
            </a:r>
            <a:r>
              <a:rPr lang="en-US" sz="4400" b="0" i="0" u="none" strike="noStrike" cap="none" dirty="0" smtClean="0">
                <a:solidFill>
                  <a:srgbClr val="EE6E6F"/>
                </a:solidFill>
                <a:latin typeface="Arial"/>
                <a:ea typeface="Arial"/>
                <a:cs typeface="Arial"/>
                <a:sym typeface="Arial"/>
              </a:rPr>
              <a:t>: Great </a:t>
            </a:r>
            <a:r>
              <a:rPr lang="en-US" sz="4400" b="0" i="0" u="none" strike="noStrike" cap="none" dirty="0">
                <a:solidFill>
                  <a:srgbClr val="EE6E6F"/>
                </a:solidFill>
                <a:latin typeface="Arial"/>
                <a:ea typeface="Arial"/>
                <a:cs typeface="Arial"/>
                <a:sym typeface="Arial"/>
              </a:rPr>
              <a:t>balls of fire</a:t>
            </a:r>
            <a:r>
              <a:rPr lang="en-US" b="0" i="0" u="none" strike="noStrike" cap="none" dirty="0">
                <a:solidFill>
                  <a:srgbClr val="EE6E6F"/>
                </a:solidFill>
                <a:sym typeface="Arial"/>
              </a:rPr>
              <a:t> (1)</a:t>
            </a:r>
            <a:endParaRPr dirty="0"/>
          </a:p>
        </p:txBody>
      </p:sp>
      <p:sp>
        <p:nvSpPr>
          <p:cNvPr id="202" name="Google Shape;202;p33"/>
          <p:cNvSpPr txBox="1">
            <a:spLocks noGrp="1"/>
          </p:cNvSpPr>
          <p:nvPr>
            <p:ph type="body" idx="1"/>
          </p:nvPr>
        </p:nvSpPr>
        <p:spPr>
          <a:xfrm>
            <a:off x="1275036" y="918913"/>
            <a:ext cx="9613874" cy="5373732"/>
          </a:xfrm>
          <a:prstGeom prst="rect">
            <a:avLst/>
          </a:prstGeom>
          <a:noFill/>
          <a:ln>
            <a:noFill/>
          </a:ln>
        </p:spPr>
        <p:txBody>
          <a:bodyPr spcFirstLastPara="1" wrap="square" lIns="91425" tIns="45700" rIns="91425" bIns="45700" anchor="t" anchorCtr="0">
            <a:noAutofit/>
          </a:bodyPr>
          <a:lstStyle/>
          <a:p>
            <a:pPr marL="76200" indent="0">
              <a:lnSpc>
                <a:spcPct val="150000"/>
              </a:lnSpc>
              <a:buNone/>
            </a:pPr>
            <a:r>
              <a:rPr lang="da-DK" b="1" dirty="0" smtClean="0"/>
              <a:t>Før øvelsen giver læreren hver elev et nummer</a:t>
            </a:r>
            <a:r>
              <a:rPr lang="da-DK" dirty="0" smtClean="0"/>
              <a:t>. </a:t>
            </a:r>
          </a:p>
          <a:p>
            <a:pPr marL="76200" indent="0">
              <a:lnSpc>
                <a:spcPct val="150000"/>
              </a:lnSpc>
              <a:buNone/>
            </a:pPr>
            <a:r>
              <a:rPr lang="da-DK" dirty="0" smtClean="0"/>
              <a:t>Herefter danner I en vilkårlig rundkreds. Læreren starter timeren. </a:t>
            </a:r>
          </a:p>
          <a:p>
            <a:pPr marL="76200" indent="0">
              <a:lnSpc>
                <a:spcPct val="150000"/>
              </a:lnSpc>
              <a:buNone/>
            </a:pPr>
            <a:r>
              <a:rPr lang="da-DK" dirty="0" smtClean="0"/>
              <a:t>Så hurtigt som muligt skal I nu: </a:t>
            </a:r>
          </a:p>
          <a:p>
            <a:pPr>
              <a:lnSpc>
                <a:spcPct val="150000"/>
              </a:lnSpc>
            </a:pPr>
            <a:r>
              <a:rPr lang="da-DK" dirty="0" smtClean="0"/>
              <a:t>Kaste bolden fra nummer 1 til nummer 2 til nummer 3 til ... 24 (eller hvad, der nu er det største nummer). </a:t>
            </a:r>
          </a:p>
          <a:p>
            <a:pPr>
              <a:lnSpc>
                <a:spcPct val="150000"/>
              </a:lnSpc>
            </a:pPr>
            <a:r>
              <a:rPr lang="da-DK" dirty="0" smtClean="0"/>
              <a:t>Hver elev skal røre bolden og sende den videre </a:t>
            </a:r>
          </a:p>
          <a:p>
            <a:pPr>
              <a:lnSpc>
                <a:spcPct val="150000"/>
              </a:lnSpc>
            </a:pPr>
            <a:r>
              <a:rPr lang="da-DK" dirty="0" smtClean="0"/>
              <a:t>Hvis I taber bolden, skal I starte forfra.</a:t>
            </a:r>
            <a:br>
              <a:rPr lang="da-DK" dirty="0" smtClean="0"/>
            </a:br>
            <a:endParaRPr lang="da-DK"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UPRIGHT Oversigt</a:t>
            </a:r>
            <a:endParaRPr lang="da-DK" dirty="0"/>
          </a:p>
        </p:txBody>
      </p:sp>
      <p:pic>
        <p:nvPicPr>
          <p:cNvPr id="4" name="Billede 3"/>
          <p:cNvPicPr>
            <a:picLocks noChangeAspect="1"/>
          </p:cNvPicPr>
          <p:nvPr/>
        </p:nvPicPr>
        <p:blipFill>
          <a:blip r:embed="rId2"/>
          <a:stretch>
            <a:fillRect/>
          </a:stretch>
        </p:blipFill>
        <p:spPr>
          <a:xfrm>
            <a:off x="2068945" y="1126836"/>
            <a:ext cx="7760881" cy="5377138"/>
          </a:xfrm>
          <a:prstGeom prst="rect">
            <a:avLst/>
          </a:prstGeom>
        </p:spPr>
      </p:pic>
      <p:pic>
        <p:nvPicPr>
          <p:cNvPr id="5" name="Billede 4"/>
          <p:cNvPicPr>
            <a:picLocks noChangeAspect="1"/>
          </p:cNvPicPr>
          <p:nvPr/>
        </p:nvPicPr>
        <p:blipFill>
          <a:blip r:embed="rId3"/>
          <a:stretch>
            <a:fillRect/>
          </a:stretch>
        </p:blipFill>
        <p:spPr>
          <a:xfrm>
            <a:off x="9116291" y="4959927"/>
            <a:ext cx="317019" cy="384081"/>
          </a:xfrm>
          <a:prstGeom prst="rect">
            <a:avLst/>
          </a:prstGeom>
        </p:spPr>
      </p:pic>
      <p:sp>
        <p:nvSpPr>
          <p:cNvPr id="3" name="Pladsholder til tekst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939930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4"/>
          <p:cNvSpPr txBox="1">
            <a:spLocks noGrp="1"/>
          </p:cNvSpPr>
          <p:nvPr>
            <p:ph type="title"/>
          </p:nvPr>
        </p:nvSpPr>
        <p:spPr>
          <a:xfrm>
            <a:off x="1266648" y="362975"/>
            <a:ext cx="10515600" cy="7315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E6E6F"/>
              </a:buClr>
              <a:buSzPts val="4400"/>
              <a:buFont typeface="Arial"/>
              <a:buNone/>
            </a:pPr>
            <a:r>
              <a:rPr lang="da-DK" sz="4400" b="0" i="0" u="none" strike="noStrike" cap="none" dirty="0" smtClean="0">
                <a:solidFill>
                  <a:srgbClr val="EE6E6F"/>
                </a:solidFill>
                <a:latin typeface="Arial"/>
                <a:ea typeface="Arial"/>
                <a:cs typeface="Arial"/>
                <a:sym typeface="Arial"/>
              </a:rPr>
              <a:t>Øvelse</a:t>
            </a:r>
            <a:r>
              <a:rPr lang="en-US" sz="4400" b="0" i="0" u="none" strike="noStrike" cap="none" dirty="0" smtClean="0">
                <a:solidFill>
                  <a:srgbClr val="EE6E6F"/>
                </a:solidFill>
                <a:latin typeface="Arial"/>
                <a:ea typeface="Arial"/>
                <a:cs typeface="Arial"/>
                <a:sym typeface="Arial"/>
              </a:rPr>
              <a:t>: Great </a:t>
            </a:r>
            <a:r>
              <a:rPr lang="en-US" sz="4400" b="0" i="0" u="none" strike="noStrike" cap="none" dirty="0">
                <a:solidFill>
                  <a:srgbClr val="EE6E6F"/>
                </a:solidFill>
                <a:latin typeface="Arial"/>
                <a:ea typeface="Arial"/>
                <a:cs typeface="Arial"/>
                <a:sym typeface="Arial"/>
              </a:rPr>
              <a:t>balls of fire </a:t>
            </a:r>
            <a:r>
              <a:rPr lang="en-US" b="0" i="0" u="none" strike="noStrike" cap="none" dirty="0">
                <a:solidFill>
                  <a:srgbClr val="EE6E6F"/>
                </a:solidFill>
                <a:sym typeface="Arial"/>
              </a:rPr>
              <a:t>(2)</a:t>
            </a:r>
            <a:endParaRPr dirty="0"/>
          </a:p>
        </p:txBody>
      </p:sp>
      <p:sp>
        <p:nvSpPr>
          <p:cNvPr id="208" name="Google Shape;208;p34"/>
          <p:cNvSpPr txBox="1">
            <a:spLocks noGrp="1"/>
          </p:cNvSpPr>
          <p:nvPr>
            <p:ph type="body" idx="1"/>
          </p:nvPr>
        </p:nvSpPr>
        <p:spPr>
          <a:xfrm>
            <a:off x="1266648" y="1350089"/>
            <a:ext cx="9873932" cy="4351338"/>
          </a:xfrm>
          <a:prstGeom prst="rect">
            <a:avLst/>
          </a:prstGeom>
          <a:noFill/>
          <a:ln>
            <a:noFill/>
          </a:ln>
        </p:spPr>
        <p:txBody>
          <a:bodyPr spcFirstLastPara="1" wrap="square" lIns="91425" tIns="45700" rIns="91425" bIns="45700" anchor="t" anchorCtr="0">
            <a:noAutofit/>
          </a:bodyPr>
          <a:lstStyle/>
          <a:p>
            <a:pPr marL="76200" indent="0">
              <a:lnSpc>
                <a:spcPct val="150000"/>
              </a:lnSpc>
              <a:buNone/>
            </a:pPr>
            <a:r>
              <a:rPr lang="da-DK" dirty="0" smtClean="0"/>
              <a:t>I har tre runder til at opnå det bedst mulige resultat (den korteste tid). </a:t>
            </a:r>
          </a:p>
          <a:p>
            <a:pPr marL="76200" indent="0">
              <a:lnSpc>
                <a:spcPct val="150000"/>
              </a:lnSpc>
              <a:buNone/>
            </a:pPr>
            <a:r>
              <a:rPr lang="da-DK" dirty="0" smtClean="0"/>
              <a:t>Efter runde 1: </a:t>
            </a:r>
          </a:p>
          <a:p>
            <a:pPr>
              <a:lnSpc>
                <a:spcPct val="150000"/>
              </a:lnSpc>
            </a:pPr>
            <a:r>
              <a:rPr lang="da-DK" dirty="0" smtClean="0"/>
              <a:t>Er det muligt at gøre det på den halve tid? </a:t>
            </a:r>
          </a:p>
          <a:p>
            <a:pPr>
              <a:lnSpc>
                <a:spcPct val="150000"/>
              </a:lnSpc>
            </a:pPr>
            <a:r>
              <a:rPr lang="da-DK" dirty="0" smtClean="0"/>
              <a:t>Hvad har I brug for?</a:t>
            </a:r>
          </a:p>
          <a:p>
            <a:pPr marL="76200" indent="0">
              <a:lnSpc>
                <a:spcPct val="150000"/>
              </a:lnSpc>
              <a:buNone/>
            </a:pPr>
            <a:r>
              <a:rPr lang="da-DK" dirty="0" smtClean="0"/>
              <a:t>Efter runde 2:</a:t>
            </a:r>
          </a:p>
          <a:p>
            <a:pPr>
              <a:lnSpc>
                <a:spcPct val="150000"/>
              </a:lnSpc>
            </a:pPr>
            <a:r>
              <a:rPr lang="da-DK" dirty="0" smtClean="0"/>
              <a:t>Er det muligt at reducere tiden til mindre end 10 sekunder? </a:t>
            </a:r>
          </a:p>
          <a:p>
            <a:pPr marL="228600" marR="0" lvl="0" indent="-76200" algn="l" rtl="0">
              <a:lnSpc>
                <a:spcPct val="150000"/>
              </a:lnSpc>
              <a:spcBef>
                <a:spcPts val="1000"/>
              </a:spcBef>
              <a:spcAft>
                <a:spcPts val="0"/>
              </a:spcAft>
              <a:buClr>
                <a:srgbClr val="EE6E6F"/>
              </a:buClr>
              <a:buSzPts val="2400"/>
              <a:buFont typeface="Noto Sans Symbols"/>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5"/>
          <p:cNvSpPr txBox="1">
            <a:spLocks noGrp="1"/>
          </p:cNvSpPr>
          <p:nvPr>
            <p:ph type="title"/>
          </p:nvPr>
        </p:nvSpPr>
        <p:spPr>
          <a:xfrm>
            <a:off x="1216314" y="299639"/>
            <a:ext cx="10515600" cy="7315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BBC14"/>
              </a:buClr>
              <a:buSzPts val="4400"/>
              <a:buFont typeface="Arial"/>
              <a:buNone/>
            </a:pPr>
            <a:r>
              <a:rPr lang="en-US" sz="4400" b="0" i="0" u="none" strike="noStrike" cap="none" dirty="0">
                <a:solidFill>
                  <a:srgbClr val="FBBC14"/>
                </a:solidFill>
                <a:latin typeface="Arial"/>
                <a:ea typeface="Arial"/>
                <a:cs typeface="Arial"/>
                <a:sym typeface="Arial"/>
              </a:rPr>
              <a:t>Mindfulness: </a:t>
            </a:r>
            <a:r>
              <a:rPr lang="da-DK" sz="4400" b="0" i="0" u="none" strike="noStrike" cap="none" dirty="0" smtClean="0">
                <a:solidFill>
                  <a:srgbClr val="FBBC14"/>
                </a:solidFill>
                <a:latin typeface="Arial"/>
                <a:ea typeface="Arial"/>
                <a:cs typeface="Arial"/>
                <a:sym typeface="Arial"/>
              </a:rPr>
              <a:t>Skift g</a:t>
            </a:r>
            <a:r>
              <a:rPr lang="en-US" sz="4400" b="0" i="0" u="none" strike="noStrike" cap="none" dirty="0" smtClean="0">
                <a:solidFill>
                  <a:srgbClr val="FBBC14"/>
                </a:solidFill>
                <a:latin typeface="Arial"/>
                <a:ea typeface="Arial"/>
                <a:cs typeface="Arial"/>
                <a:sym typeface="Arial"/>
              </a:rPr>
              <a:t>ear </a:t>
            </a:r>
            <a:r>
              <a:rPr lang="en-US" b="0" i="0" u="none" strike="noStrike" cap="none" dirty="0" smtClean="0">
                <a:solidFill>
                  <a:srgbClr val="FBBC14"/>
                </a:solidFill>
                <a:sym typeface="Arial"/>
              </a:rPr>
              <a:t>(</a:t>
            </a:r>
            <a:r>
              <a:rPr lang="en-US" b="0" i="0" u="none" strike="noStrike" cap="none" dirty="0">
                <a:solidFill>
                  <a:srgbClr val="FBBC14"/>
                </a:solidFill>
                <a:sym typeface="Arial"/>
              </a:rPr>
              <a:t>1)</a:t>
            </a:r>
            <a:endParaRPr dirty="0"/>
          </a:p>
        </p:txBody>
      </p:sp>
      <p:sp>
        <p:nvSpPr>
          <p:cNvPr id="214" name="Google Shape;214;p35"/>
          <p:cNvSpPr txBox="1">
            <a:spLocks noGrp="1"/>
          </p:cNvSpPr>
          <p:nvPr>
            <p:ph type="body" idx="1"/>
          </p:nvPr>
        </p:nvSpPr>
        <p:spPr>
          <a:xfrm>
            <a:off x="1216314" y="896609"/>
            <a:ext cx="10515600" cy="5336772"/>
          </a:xfrm>
          <a:prstGeom prst="rect">
            <a:avLst/>
          </a:prstGeom>
          <a:noFill/>
          <a:ln>
            <a:noFill/>
          </a:ln>
        </p:spPr>
        <p:txBody>
          <a:bodyPr spcFirstLastPara="1" wrap="square" lIns="91425" tIns="45700" rIns="91425" bIns="45700" anchor="t" anchorCtr="0">
            <a:noAutofit/>
          </a:bodyPr>
          <a:lstStyle/>
          <a:p>
            <a:pPr marL="76200" indent="0">
              <a:buNone/>
            </a:pPr>
            <a:r>
              <a:rPr lang="da-DK" sz="2000" dirty="0" smtClean="0"/>
              <a:t>Start med at stå helt stille med fødderne solidt plantet på jorden. Forestil dig, at du befinder dig i din egen boble og ikke behøver at lægge mærke til personerne omkring dig. Giv dig selv og de andre noget plads. Vær opmærksom på dit åndedræt, som det naturligt bevæger sig ind og ud af din krop. Bemærk, hvordan det føles bare at stå her, hvordan dine fødder rører jorden, og hvordan musklerne i kroppen arbejder på at holde dig oppe og hjælper dig med at holde balancen. Som du står her, kan du flytte din opmærksomhed fra dine fødder op til dit hoved. Mærk dine knæ, hofter, din mave, din ryg, dine arme, dine hænder og dit hoved. </a:t>
            </a:r>
          </a:p>
          <a:p>
            <a:pPr marL="76200" indent="0">
              <a:buNone/>
            </a:pPr>
            <a:r>
              <a:rPr lang="da-DK" sz="2000" dirty="0" smtClean="0"/>
              <a:t>Nu skal du gå i slowmotion. Start med at løfte den ene fod fra jorden, og flyt den fremad med fuld opmærksomhed. Måske lægger du mærke til, hvordan vægten skifter til den an- den fod, og hvordan vægten vender tilbage til den første fod, så snart du sætter den ned. Bemærk følelsen af at røre gulvet. Begynd langsomt at placere den anden fod foran, og hold fuld opmærksomhed på din krop. Gå langsomt, skridt for skridt. Når du har taget ca. fem til ti skridt, skal du stoppe op og stå helt stille igen. Læg mærke til følelsen i din krop og dine tanker nu. Hvordan føles det inden i dig? hvordan har du det? Er der roligt? føles det som stormvejr? eller måske midt i mellem? Drej så langsomt rundt, og gå tilbage i slowmotion igen. Stop op, mærk din vejrtrækning, og mærk efter, hvordan du har det indeni. </a:t>
            </a:r>
          </a:p>
          <a:p>
            <a:pPr marL="0" marR="0" lvl="0" indent="0" algn="l" rtl="0">
              <a:lnSpc>
                <a:spcPct val="80000"/>
              </a:lnSpc>
              <a:spcBef>
                <a:spcPts val="1000"/>
              </a:spcBef>
              <a:spcAft>
                <a:spcPts val="0"/>
              </a:spcAft>
              <a:buClr>
                <a:srgbClr val="EE6E6F"/>
              </a:buClr>
              <a:buSzPts val="2400"/>
              <a:buFont typeface="Noto Sans Symbols"/>
              <a:buNone/>
            </a:pPr>
            <a:r>
              <a:rPr lang="en-US" sz="2000" dirty="0" err="1" smtClean="0">
                <a:solidFill>
                  <a:srgbClr val="FFC000"/>
                </a:solidFill>
              </a:rPr>
              <a:t>Fortsætter</a:t>
            </a:r>
            <a:r>
              <a:rPr lang="en-US" sz="2000" dirty="0" smtClean="0">
                <a:solidFill>
                  <a:srgbClr val="FFC000"/>
                </a:solidFill>
              </a:rPr>
              <a:t>&gt;&gt;</a:t>
            </a:r>
            <a:r>
              <a:rPr lang="en-US" sz="2000" b="0" i="0" u="none" strike="noStrike" cap="none" dirty="0" smtClean="0">
                <a:solidFill>
                  <a:srgbClr val="FFC000"/>
                </a:solidFill>
                <a:latin typeface="Arial"/>
                <a:ea typeface="Arial"/>
                <a:cs typeface="Arial"/>
                <a:sym typeface="Arial"/>
              </a:rPr>
              <a:t> </a:t>
            </a:r>
            <a:endParaRPr sz="2000" b="0" i="0" u="none" strike="noStrike" cap="none" dirty="0">
              <a:solidFill>
                <a:srgbClr val="FFC000"/>
              </a:solidFill>
              <a:latin typeface="Arial"/>
              <a:ea typeface="Arial"/>
              <a:cs typeface="Arial"/>
              <a:sym typeface="Arial"/>
            </a:endParaRPr>
          </a:p>
        </p:txBody>
      </p:sp>
      <p:pic>
        <p:nvPicPr>
          <p:cNvPr id="2" name="05 Skift ge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2682" y="299639"/>
            <a:ext cx="731520" cy="7315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4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6"/>
          <p:cNvSpPr txBox="1">
            <a:spLocks noGrp="1"/>
          </p:cNvSpPr>
          <p:nvPr>
            <p:ph type="title"/>
          </p:nvPr>
        </p:nvSpPr>
        <p:spPr>
          <a:xfrm>
            <a:off x="1216314" y="299639"/>
            <a:ext cx="10515600" cy="7315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BBC14"/>
              </a:buClr>
              <a:buSzPts val="4400"/>
              <a:buFont typeface="Arial"/>
              <a:buNone/>
            </a:pPr>
            <a:r>
              <a:rPr lang="en-US" sz="4400" b="0" i="0" u="none" strike="noStrike" cap="none" dirty="0">
                <a:solidFill>
                  <a:srgbClr val="FBBC14"/>
                </a:solidFill>
                <a:latin typeface="Arial"/>
                <a:ea typeface="Arial"/>
                <a:cs typeface="Arial"/>
                <a:sym typeface="Arial"/>
              </a:rPr>
              <a:t>Mindfulness: </a:t>
            </a:r>
            <a:r>
              <a:rPr lang="da-DK" sz="4400" b="0" i="0" u="none" strike="noStrike" cap="none" dirty="0" smtClean="0">
                <a:solidFill>
                  <a:srgbClr val="FBBC14"/>
                </a:solidFill>
                <a:latin typeface="Arial"/>
                <a:ea typeface="Arial"/>
                <a:cs typeface="Arial"/>
                <a:sym typeface="Arial"/>
              </a:rPr>
              <a:t>Skift</a:t>
            </a:r>
            <a:r>
              <a:rPr lang="en-US" sz="4400" b="0" i="0" u="none" strike="noStrike" cap="none" dirty="0" smtClean="0">
                <a:solidFill>
                  <a:srgbClr val="FBBC14"/>
                </a:solidFill>
                <a:latin typeface="Arial"/>
                <a:ea typeface="Arial"/>
                <a:cs typeface="Arial"/>
                <a:sym typeface="Arial"/>
              </a:rPr>
              <a:t> gear </a:t>
            </a:r>
            <a:r>
              <a:rPr lang="en-US" b="0" i="0" u="none" strike="noStrike" cap="none" dirty="0" smtClean="0">
                <a:solidFill>
                  <a:srgbClr val="FBBC14"/>
                </a:solidFill>
                <a:sym typeface="Arial"/>
              </a:rPr>
              <a:t>(2)</a:t>
            </a:r>
            <a:endParaRPr dirty="0"/>
          </a:p>
        </p:txBody>
      </p:sp>
      <p:sp>
        <p:nvSpPr>
          <p:cNvPr id="220" name="Google Shape;220;p36"/>
          <p:cNvSpPr txBox="1">
            <a:spLocks noGrp="1"/>
          </p:cNvSpPr>
          <p:nvPr>
            <p:ph type="body" idx="1"/>
          </p:nvPr>
        </p:nvSpPr>
        <p:spPr>
          <a:xfrm>
            <a:off x="1216314" y="1156994"/>
            <a:ext cx="10515600" cy="5159916"/>
          </a:xfrm>
          <a:prstGeom prst="rect">
            <a:avLst/>
          </a:prstGeom>
          <a:noFill/>
          <a:ln>
            <a:noFill/>
          </a:ln>
        </p:spPr>
        <p:txBody>
          <a:bodyPr spcFirstLastPara="1" wrap="square" lIns="91425" tIns="45700" rIns="91425" bIns="45700" anchor="t" anchorCtr="0">
            <a:noAutofit/>
          </a:bodyPr>
          <a:lstStyle/>
          <a:p>
            <a:pPr marL="76200" indent="0">
              <a:lnSpc>
                <a:spcPct val="110000"/>
              </a:lnSpc>
              <a:buNone/>
            </a:pPr>
            <a:r>
              <a:rPr lang="da-DK" sz="2000" dirty="0" smtClean="0"/>
              <a:t>Nu skal vi lege lidt og gå med en anden hastighed. Du kan forestille dig, at du skifter gear, som når du kører i bil. Start med 1. gear og gå et par skridt i slowmotion. Skift så til 2. gear, gå en smule hurtigere men bevar den fulde opmærksomhed på din krop. Skift derefter til 3. gear, og sæt hastigheden en smule op stadig med fuld opmærksomhed. Skift så helt op til 5. gear. Nu går du meget hurtigt, du løber næsten. Bevar den fulde opmærksomhed på din krop, og læg mærke til, hvordan det føles nu. Stop så op, og stå helt stille igen. Hvordan har din krop det? Hvordan har dine tanker det? Føler du dig rolig indeni? eller som et stormvejr? eller midt i mellem? Stå her et øjeblik med fuld opmærksomhed. Gå så langsomt tilbage til din plads, mens du bevarer den fulde opmærksomhed på din krop hele vejen, og sæt dig ned så langsomt som muligt. Vær fuldt opmærksom på, hvordan din krop føles lige nu. Når du er tilbage på din plads, skal du rette din opmærksomhed mod din vejrtrækning. Følg din vejrtrækning, så godt du kan, og tæl til fem indåndinger og fem udåndinger. Sid bare helt stille, og træk vejret et øjeblik. Husk, at din vejrtrækning altid er der, når du vil træde ud af autopilot-funktionen og slappe af. Bare være til. </a:t>
            </a:r>
            <a:endParaRPr lang="da-DK"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7"/>
          <p:cNvSpPr txBox="1">
            <a:spLocks noGrp="1"/>
          </p:cNvSpPr>
          <p:nvPr>
            <p:ph type="title"/>
          </p:nvPr>
        </p:nvSpPr>
        <p:spPr>
          <a:xfrm>
            <a:off x="1241481" y="282861"/>
            <a:ext cx="10515600" cy="7315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E6E6F"/>
              </a:buClr>
              <a:buSzPts val="4400"/>
              <a:buFont typeface="Arial"/>
              <a:buNone/>
            </a:pPr>
            <a:r>
              <a:rPr lang="da-DK" sz="4400" b="0" i="0" u="none" strike="noStrike" cap="none" dirty="0" smtClean="0">
                <a:solidFill>
                  <a:srgbClr val="EE6E6F"/>
                </a:solidFill>
                <a:sym typeface="Arial"/>
              </a:rPr>
              <a:t>Afslutningsøvelse</a:t>
            </a:r>
            <a:endParaRPr lang="da-DK" dirty="0"/>
          </a:p>
        </p:txBody>
      </p:sp>
      <p:sp>
        <p:nvSpPr>
          <p:cNvPr id="226" name="Google Shape;226;p37"/>
          <p:cNvSpPr txBox="1">
            <a:spLocks noGrp="1"/>
          </p:cNvSpPr>
          <p:nvPr>
            <p:ph type="body" idx="1"/>
          </p:nvPr>
        </p:nvSpPr>
        <p:spPr>
          <a:xfrm>
            <a:off x="1241481" y="1253331"/>
            <a:ext cx="10515600" cy="5127804"/>
          </a:xfrm>
          <a:prstGeom prst="rect">
            <a:avLst/>
          </a:prstGeom>
          <a:noFill/>
          <a:ln>
            <a:noFill/>
          </a:ln>
        </p:spPr>
        <p:txBody>
          <a:bodyPr spcFirstLastPara="1" wrap="square" lIns="91425" tIns="45700" rIns="91425" bIns="45700" anchor="t" anchorCtr="0">
            <a:noAutofit/>
          </a:bodyPr>
          <a:lstStyle/>
          <a:p>
            <a:pPr marL="76200" indent="0">
              <a:lnSpc>
                <a:spcPct val="150000"/>
              </a:lnSpc>
              <a:buNone/>
            </a:pPr>
            <a:r>
              <a:rPr lang="da-DK" b="1" dirty="0" smtClean="0"/>
              <a:t>Vigtige læringspunkter</a:t>
            </a:r>
          </a:p>
          <a:p>
            <a:pPr marL="533400" indent="-457200">
              <a:lnSpc>
                <a:spcPct val="150000"/>
              </a:lnSpc>
              <a:buFont typeface="+mj-lt"/>
              <a:buAutoNum type="arabicPeriod"/>
            </a:pPr>
            <a:r>
              <a:rPr lang="da-DK" dirty="0" smtClean="0"/>
              <a:t>Hvad har du lært af dette kapitel om relationskompetencer? </a:t>
            </a:r>
          </a:p>
          <a:p>
            <a:pPr marL="533400" indent="-457200">
              <a:lnSpc>
                <a:spcPct val="150000"/>
              </a:lnSpc>
              <a:buFont typeface="+mj-lt"/>
              <a:buAutoNum type="arabicPeriod"/>
            </a:pPr>
            <a:r>
              <a:rPr lang="da-DK" dirty="0" smtClean="0"/>
              <a:t>Hvilke øvelser synes du var gode og relevante for dig? </a:t>
            </a:r>
          </a:p>
          <a:p>
            <a:pPr marL="533400" indent="-457200">
              <a:lnSpc>
                <a:spcPct val="150000"/>
              </a:lnSpc>
              <a:buFont typeface="+mj-lt"/>
              <a:buAutoNum type="arabicPeriod"/>
            </a:pPr>
            <a:r>
              <a:rPr lang="da-DK" dirty="0" smtClean="0"/>
              <a:t>Hvordan kan du bruge det, du har lært her, i andre situationer eller sammenhænge? </a:t>
            </a:r>
          </a:p>
          <a:p>
            <a:pPr marL="76200" indent="0">
              <a:lnSpc>
                <a:spcPct val="150000"/>
              </a:lnSpc>
              <a:buNone/>
            </a:pPr>
            <a:r>
              <a:rPr lang="da-DK" dirty="0" smtClean="0"/>
              <a:t>Brug app’en Explain Everything, og forklar, hvad du har lært i lektionen om relationskompetencer eller skriv det ned i din notesbog. </a:t>
            </a:r>
          </a:p>
          <a:p>
            <a:pPr marL="228600" marR="0" lvl="0" indent="-76200" algn="l" rtl="0">
              <a:lnSpc>
                <a:spcPct val="90000"/>
              </a:lnSpc>
              <a:spcBef>
                <a:spcPts val="1000"/>
              </a:spcBef>
              <a:spcAft>
                <a:spcPts val="0"/>
              </a:spcAft>
              <a:buClr>
                <a:srgbClr val="EE6E6F"/>
              </a:buClr>
              <a:buSzPts val="2400"/>
              <a:buFont typeface="Noto Sans Symbols"/>
              <a:buNone/>
            </a:pPr>
            <a:endParaRPr lang="da-DK" sz="2400" b="0" i="0" u="none" strike="noStrike" cap="none" dirty="0">
              <a:solidFill>
                <a:schemeClr val="dk1"/>
              </a:solidFil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sp>
        <p:nvSpPr>
          <p:cNvPr id="231" name="Google Shape;231;p38"/>
          <p:cNvSpPr txBox="1"/>
          <p:nvPr/>
        </p:nvSpPr>
        <p:spPr>
          <a:xfrm>
            <a:off x="0" y="-1"/>
            <a:ext cx="12192000" cy="2020825"/>
          </a:xfrm>
          <a:prstGeom prst="rect">
            <a:avLst/>
          </a:prstGeom>
          <a:solidFill>
            <a:srgbClr val="EE6E6F"/>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8800"/>
              <a:buFont typeface="Calibri"/>
              <a:buNone/>
            </a:pPr>
            <a:r>
              <a:rPr lang="da-DK" sz="8800" b="1" smtClean="0">
                <a:solidFill>
                  <a:schemeClr val="lt1"/>
                </a:solidFill>
                <a:latin typeface="Calibri"/>
                <a:ea typeface="Calibri"/>
                <a:cs typeface="Calibri"/>
                <a:sym typeface="Calibri"/>
              </a:rPr>
              <a:t>Tak!</a:t>
            </a:r>
            <a:endParaRPr lang="da-DK" dirty="0"/>
          </a:p>
        </p:txBody>
      </p:sp>
      <p:pic>
        <p:nvPicPr>
          <p:cNvPr id="232" name="Google Shape;232;p38"/>
          <p:cNvPicPr preferRelativeResize="0"/>
          <p:nvPr/>
        </p:nvPicPr>
        <p:blipFill rotWithShape="1">
          <a:blip r:embed="rId3">
            <a:alphaModFix/>
          </a:blip>
          <a:srcRect/>
          <a:stretch/>
        </p:blipFill>
        <p:spPr>
          <a:xfrm>
            <a:off x="563146" y="4490090"/>
            <a:ext cx="1321118" cy="1046164"/>
          </a:xfrm>
          <a:prstGeom prst="rect">
            <a:avLst/>
          </a:prstGeom>
          <a:noFill/>
          <a:ln>
            <a:noFill/>
          </a:ln>
        </p:spPr>
      </p:pic>
      <p:pic>
        <p:nvPicPr>
          <p:cNvPr id="233" name="Google Shape;233;p38"/>
          <p:cNvPicPr preferRelativeResize="0"/>
          <p:nvPr/>
        </p:nvPicPr>
        <p:blipFill rotWithShape="1">
          <a:blip r:embed="rId4">
            <a:alphaModFix/>
          </a:blip>
          <a:srcRect/>
          <a:stretch/>
        </p:blipFill>
        <p:spPr>
          <a:xfrm>
            <a:off x="2187943" y="4633107"/>
            <a:ext cx="2474581" cy="811448"/>
          </a:xfrm>
          <a:prstGeom prst="rect">
            <a:avLst/>
          </a:prstGeom>
          <a:noFill/>
          <a:ln>
            <a:noFill/>
          </a:ln>
        </p:spPr>
      </p:pic>
      <p:pic>
        <p:nvPicPr>
          <p:cNvPr id="234" name="Google Shape;234;p38"/>
          <p:cNvPicPr preferRelativeResize="0"/>
          <p:nvPr/>
        </p:nvPicPr>
        <p:blipFill rotWithShape="1">
          <a:blip r:embed="rId5">
            <a:alphaModFix/>
          </a:blip>
          <a:srcRect/>
          <a:stretch/>
        </p:blipFill>
        <p:spPr>
          <a:xfrm>
            <a:off x="4673776" y="5868757"/>
            <a:ext cx="4966335" cy="754380"/>
          </a:xfrm>
          <a:prstGeom prst="rect">
            <a:avLst/>
          </a:prstGeom>
          <a:noFill/>
          <a:ln>
            <a:noFill/>
          </a:ln>
        </p:spPr>
      </p:pic>
      <p:pic>
        <p:nvPicPr>
          <p:cNvPr id="235" name="Google Shape;235;p38"/>
          <p:cNvPicPr preferRelativeResize="0"/>
          <p:nvPr/>
        </p:nvPicPr>
        <p:blipFill rotWithShape="1">
          <a:blip r:embed="rId6">
            <a:alphaModFix/>
          </a:blip>
          <a:srcRect/>
          <a:stretch/>
        </p:blipFill>
        <p:spPr>
          <a:xfrm>
            <a:off x="5090545" y="4572363"/>
            <a:ext cx="2301292" cy="841825"/>
          </a:xfrm>
          <a:prstGeom prst="rect">
            <a:avLst/>
          </a:prstGeom>
          <a:noFill/>
          <a:ln>
            <a:noFill/>
          </a:ln>
        </p:spPr>
      </p:pic>
      <p:pic>
        <p:nvPicPr>
          <p:cNvPr id="236" name="Google Shape;236;p38"/>
          <p:cNvPicPr preferRelativeResize="0"/>
          <p:nvPr/>
        </p:nvPicPr>
        <p:blipFill rotWithShape="1">
          <a:blip r:embed="rId7">
            <a:alphaModFix/>
          </a:blip>
          <a:srcRect/>
          <a:stretch/>
        </p:blipFill>
        <p:spPr>
          <a:xfrm>
            <a:off x="7819858" y="4476052"/>
            <a:ext cx="4199009" cy="922108"/>
          </a:xfrm>
          <a:prstGeom prst="rect">
            <a:avLst/>
          </a:prstGeom>
          <a:noFill/>
          <a:ln>
            <a:noFill/>
          </a:ln>
        </p:spPr>
      </p:pic>
      <p:pic>
        <p:nvPicPr>
          <p:cNvPr id="237" name="Google Shape;237;p38"/>
          <p:cNvPicPr preferRelativeResize="0"/>
          <p:nvPr/>
        </p:nvPicPr>
        <p:blipFill rotWithShape="1">
          <a:blip r:embed="rId8">
            <a:alphaModFix/>
          </a:blip>
          <a:srcRect/>
          <a:stretch/>
        </p:blipFill>
        <p:spPr>
          <a:xfrm>
            <a:off x="1104860" y="5533801"/>
            <a:ext cx="2498134" cy="1083303"/>
          </a:xfrm>
          <a:prstGeom prst="rect">
            <a:avLst/>
          </a:prstGeom>
          <a:noFill/>
          <a:ln>
            <a:noFill/>
          </a:ln>
        </p:spPr>
      </p:pic>
      <p:pic>
        <p:nvPicPr>
          <p:cNvPr id="239" name="Google Shape;239;p38"/>
          <p:cNvPicPr preferRelativeResize="0"/>
          <p:nvPr/>
        </p:nvPicPr>
        <p:blipFill rotWithShape="1">
          <a:blip r:embed="rId9">
            <a:alphaModFix/>
          </a:blip>
          <a:srcRect/>
          <a:stretch/>
        </p:blipFill>
        <p:spPr>
          <a:xfrm>
            <a:off x="8215119" y="2151304"/>
            <a:ext cx="3408486" cy="2089449"/>
          </a:xfrm>
          <a:prstGeom prst="rect">
            <a:avLst/>
          </a:prstGeom>
          <a:noFill/>
          <a:ln>
            <a:noFill/>
          </a:ln>
        </p:spPr>
      </p:pic>
      <p:pic>
        <p:nvPicPr>
          <p:cNvPr id="240" name="Google Shape;240;p38"/>
          <p:cNvPicPr preferRelativeResize="0"/>
          <p:nvPr/>
        </p:nvPicPr>
        <p:blipFill rotWithShape="1">
          <a:blip r:embed="rId10">
            <a:alphaModFix/>
          </a:blip>
          <a:srcRect/>
          <a:stretch/>
        </p:blipFill>
        <p:spPr>
          <a:xfrm>
            <a:off x="913263" y="2742512"/>
            <a:ext cx="1637172" cy="1083303"/>
          </a:xfrm>
          <a:prstGeom prst="rect">
            <a:avLst/>
          </a:prstGeom>
          <a:noFill/>
          <a:ln>
            <a:noFill/>
          </a:ln>
        </p:spPr>
      </p:pic>
      <p:sp>
        <p:nvSpPr>
          <p:cNvPr id="241" name="Google Shape;241;p38"/>
          <p:cNvSpPr txBox="1"/>
          <p:nvPr/>
        </p:nvSpPr>
        <p:spPr>
          <a:xfrm>
            <a:off x="2924526" y="2708474"/>
            <a:ext cx="5600042" cy="1200329"/>
          </a:xfrm>
          <a:prstGeom prst="rect">
            <a:avLst/>
          </a:prstGeom>
          <a:noFill/>
          <a:ln>
            <a:noFill/>
          </a:ln>
        </p:spPr>
        <p:txBody>
          <a:bodyPr spcFirstLastPara="1" wrap="square" lIns="91425" tIns="45700" rIns="91425" bIns="45700" anchor="t" anchorCtr="0">
            <a:noAutofit/>
          </a:bodyPr>
          <a:lstStyle/>
          <a:p>
            <a:r>
              <a:rPr lang="da-DK" sz="1600" b="1" dirty="0"/>
              <a:t>Dette materiale er en del af et projekt, der har modtaget støtte fra den Europæiske Unions Horizon 2020 forsknings- og innovationsprogram under tilskudsaftale nr. 754919. Materialet reflekterer udelukkende forfatterne og den Europæiske Kommission er ikke ansvarlig for anvendelse af indholdet i materialet.</a:t>
            </a:r>
          </a:p>
        </p:txBody>
      </p:sp>
      <p:pic>
        <p:nvPicPr>
          <p:cNvPr id="2" name="Billed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49545" y="5776023"/>
            <a:ext cx="1981302" cy="46992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Stof til eftertanke</a:t>
            </a:r>
            <a:endParaRPr lang="da-DK" dirty="0"/>
          </a:p>
        </p:txBody>
      </p:sp>
      <p:sp>
        <p:nvSpPr>
          <p:cNvPr id="3" name="Pladsholder til tekst 2"/>
          <p:cNvSpPr>
            <a:spLocks noGrp="1"/>
          </p:cNvSpPr>
          <p:nvPr>
            <p:ph type="body" idx="1"/>
          </p:nvPr>
        </p:nvSpPr>
        <p:spPr/>
        <p:txBody>
          <a:bodyPr/>
          <a:lstStyle/>
          <a:p>
            <a:r>
              <a:rPr lang="da-DK" dirty="0" smtClean="0"/>
              <a:t>Hvad betyder relationskompetence for dig?</a:t>
            </a:r>
          </a:p>
          <a:p>
            <a:endParaRPr lang="da-DK" dirty="0"/>
          </a:p>
          <a:p>
            <a:r>
              <a:rPr lang="da-DK" dirty="0" smtClean="0"/>
              <a:t>Hvilke relationer er vigtigst for dig?</a:t>
            </a:r>
          </a:p>
          <a:p>
            <a:endParaRPr lang="da-DK" dirty="0"/>
          </a:p>
          <a:p>
            <a:r>
              <a:rPr lang="da-DK" dirty="0" smtClean="0"/>
              <a:t>Hvad kendetegner en god ven?</a:t>
            </a:r>
          </a:p>
          <a:p>
            <a:endParaRPr lang="da-DK" dirty="0"/>
          </a:p>
          <a:p>
            <a:r>
              <a:rPr lang="da-DK" dirty="0" smtClean="0"/>
              <a:t>Hvad gør du for at være en god ven?</a:t>
            </a:r>
            <a:endParaRPr lang="da-DK" dirty="0"/>
          </a:p>
        </p:txBody>
      </p:sp>
    </p:spTree>
    <p:extLst>
      <p:ext uri="{BB962C8B-B14F-4D97-AF65-F5344CB8AC3E}">
        <p14:creationId xmlns:p14="http://schemas.microsoft.com/office/powerpoint/2010/main" val="1160009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Definition</a:t>
            </a:r>
            <a:endParaRPr lang="da-DK" dirty="0"/>
          </a:p>
        </p:txBody>
      </p:sp>
      <p:sp>
        <p:nvSpPr>
          <p:cNvPr id="3" name="Pladsholder til tekst 2"/>
          <p:cNvSpPr>
            <a:spLocks noGrp="1"/>
          </p:cNvSpPr>
          <p:nvPr>
            <p:ph type="body" idx="1"/>
          </p:nvPr>
        </p:nvSpPr>
        <p:spPr/>
        <p:txBody>
          <a:bodyPr/>
          <a:lstStyle/>
          <a:p>
            <a:endParaRPr lang="da-DK"/>
          </a:p>
        </p:txBody>
      </p:sp>
      <p:sp>
        <p:nvSpPr>
          <p:cNvPr id="4" name="Rektangel 3"/>
          <p:cNvSpPr/>
          <p:nvPr/>
        </p:nvSpPr>
        <p:spPr>
          <a:xfrm>
            <a:off x="2890981" y="1911926"/>
            <a:ext cx="5975927" cy="4036291"/>
          </a:xfrm>
          <a:prstGeom prst="rect">
            <a:avLst/>
          </a:prstGeom>
          <a:solidFill>
            <a:schemeClr val="bg1"/>
          </a:solidFill>
          <a:ln>
            <a:solidFill>
              <a:srgbClr val="EE6E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i="1" dirty="0" smtClean="0">
                <a:solidFill>
                  <a:sysClr val="windowText" lastClr="000000"/>
                </a:solidFill>
              </a:rPr>
              <a:t>Relationskompetencer betyder:</a:t>
            </a:r>
          </a:p>
          <a:p>
            <a:pPr algn="ctr"/>
            <a:endParaRPr lang="da-DK" sz="2400" i="1" dirty="0" smtClean="0">
              <a:solidFill>
                <a:sysClr val="windowText" lastClr="000000"/>
              </a:solidFill>
            </a:endParaRPr>
          </a:p>
          <a:p>
            <a:pPr algn="ctr"/>
            <a:r>
              <a:rPr lang="da-DK" sz="2400" i="1" dirty="0" smtClean="0">
                <a:solidFill>
                  <a:sysClr val="windowText" lastClr="000000"/>
                </a:solidFill>
              </a:rPr>
              <a:t>Evnen til at forstå og at begå sig med andre mennesker og til at handle klogt i relationer med andre.</a:t>
            </a:r>
            <a:endParaRPr lang="da-DK" sz="2400" i="1" dirty="0">
              <a:solidFill>
                <a:sysClr val="windowText" lastClr="000000"/>
              </a:solidFill>
            </a:endParaRPr>
          </a:p>
        </p:txBody>
      </p:sp>
    </p:spTree>
    <p:extLst>
      <p:ext uri="{BB962C8B-B14F-4D97-AF65-F5344CB8AC3E}">
        <p14:creationId xmlns:p14="http://schemas.microsoft.com/office/powerpoint/2010/main" val="3498767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9811" y="257694"/>
            <a:ext cx="10848228" cy="731520"/>
          </a:xfrm>
        </p:spPr>
        <p:txBody>
          <a:bodyPr/>
          <a:lstStyle/>
          <a:p>
            <a:r>
              <a:rPr lang="da-DK" dirty="0" smtClean="0"/>
              <a:t>Eksempler: Hvornår har man brug for det?</a:t>
            </a:r>
            <a:endParaRPr lang="da-DK" dirty="0"/>
          </a:p>
        </p:txBody>
      </p:sp>
      <p:sp>
        <p:nvSpPr>
          <p:cNvPr id="3" name="Pladsholder til tekst 2"/>
          <p:cNvSpPr>
            <a:spLocks noGrp="1"/>
          </p:cNvSpPr>
          <p:nvPr>
            <p:ph type="body" idx="1"/>
          </p:nvPr>
        </p:nvSpPr>
        <p:spPr/>
        <p:txBody>
          <a:bodyPr/>
          <a:lstStyle/>
          <a:p>
            <a:r>
              <a:rPr lang="da-DK" sz="2800" i="1" dirty="0"/>
              <a:t>"Når du bliver nervøs på grund af en SMS/Snapchat/</a:t>
            </a:r>
            <a:r>
              <a:rPr lang="da-DK" sz="2800" i="1" dirty="0" err="1"/>
              <a:t>WhatsApp</a:t>
            </a:r>
            <a:r>
              <a:rPr lang="da-DK" sz="2800" i="1" dirty="0"/>
              <a:t>-samtale, og du skal finde ud af den rigtige måde at sige tingene på."</a:t>
            </a:r>
            <a:endParaRPr lang="da-DK" sz="2800" dirty="0"/>
          </a:p>
          <a:p>
            <a:pPr marL="76200" indent="0">
              <a:buNone/>
            </a:pPr>
            <a:endParaRPr lang="da-DK" sz="2800" dirty="0"/>
          </a:p>
          <a:p>
            <a:r>
              <a:rPr lang="da-DK" sz="2800" i="1" dirty="0"/>
              <a:t>"Når du skal møde nye venner og holde fast i dem."</a:t>
            </a:r>
            <a:endParaRPr lang="da-DK" sz="2800" dirty="0"/>
          </a:p>
          <a:p>
            <a:pPr marL="76200" indent="0">
              <a:buNone/>
            </a:pPr>
            <a:endParaRPr lang="da-DK" sz="2800" dirty="0"/>
          </a:p>
          <a:p>
            <a:r>
              <a:rPr lang="da-DK" sz="2800" i="1" dirty="0"/>
              <a:t>"Når nogens kæledyr dør, og du skal vise medfølelse med personen."</a:t>
            </a:r>
            <a:endParaRPr lang="da-DK" sz="2800" dirty="0"/>
          </a:p>
          <a:p>
            <a:endParaRPr lang="da-DK" sz="2800" dirty="0"/>
          </a:p>
        </p:txBody>
      </p:sp>
    </p:spTree>
    <p:extLst>
      <p:ext uri="{BB962C8B-B14F-4D97-AF65-F5344CB8AC3E}">
        <p14:creationId xmlns:p14="http://schemas.microsoft.com/office/powerpoint/2010/main" val="4177966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da-DK" dirty="0" smtClean="0"/>
              <a:t>Kompetencens teori grundlag: </a:t>
            </a:r>
            <a:br>
              <a:rPr lang="da-DK" dirty="0" smtClean="0"/>
            </a:br>
            <a:r>
              <a:rPr lang="da-DK" dirty="0" smtClean="0"/>
              <a:t>Mennesker </a:t>
            </a:r>
            <a:r>
              <a:rPr lang="da-DK" dirty="0" smtClean="0"/>
              <a:t>har brug </a:t>
            </a:r>
            <a:r>
              <a:rPr lang="da-DK" dirty="0" smtClean="0"/>
              <a:t>for</a:t>
            </a:r>
            <a:endParaRPr lang="da-DK" dirty="0"/>
          </a:p>
        </p:txBody>
      </p:sp>
      <p:sp>
        <p:nvSpPr>
          <p:cNvPr id="3" name="2 Marcador de texto"/>
          <p:cNvSpPr>
            <a:spLocks noGrp="1"/>
          </p:cNvSpPr>
          <p:nvPr>
            <p:ph type="body" idx="1"/>
          </p:nvPr>
        </p:nvSpPr>
        <p:spPr>
          <a:xfrm>
            <a:off x="1048001" y="1542473"/>
            <a:ext cx="10515600" cy="4586792"/>
          </a:xfrm>
        </p:spPr>
        <p:txBody>
          <a:bodyPr/>
          <a:lstStyle/>
          <a:p>
            <a:pPr marL="76200" indent="0">
              <a:lnSpc>
                <a:spcPct val="150000"/>
              </a:lnSpc>
              <a:buNone/>
            </a:pPr>
            <a:r>
              <a:rPr lang="da-DK" dirty="0" smtClean="0"/>
              <a:t>For at trives har de fleste mennesker brug for omkring fire til seks andre mennesker, som bekymrer sig om en, og som man kan tale med, og hvor følelserne er gengældt </a:t>
            </a:r>
            <a:endParaRPr lang="da-DK" dirty="0">
              <a:effectLst/>
            </a:endParaRPr>
          </a:p>
        </p:txBody>
      </p:sp>
      <p:pic>
        <p:nvPicPr>
          <p:cNvPr id="4" name="Billede 3"/>
          <p:cNvPicPr>
            <a:picLocks noChangeAspect="1"/>
          </p:cNvPicPr>
          <p:nvPr/>
        </p:nvPicPr>
        <p:blipFill>
          <a:blip r:embed="rId3"/>
          <a:stretch>
            <a:fillRect/>
          </a:stretch>
        </p:blipFill>
        <p:spPr>
          <a:xfrm>
            <a:off x="1317523" y="3686996"/>
            <a:ext cx="9015097" cy="2263308"/>
          </a:xfrm>
          <a:prstGeom prst="rect">
            <a:avLst/>
          </a:prstGeom>
        </p:spPr>
      </p:pic>
    </p:spTree>
    <p:extLst>
      <p:ext uri="{BB962C8B-B14F-4D97-AF65-F5344CB8AC3E}">
        <p14:creationId xmlns:p14="http://schemas.microsoft.com/office/powerpoint/2010/main" val="1639646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1252458" y="257694"/>
            <a:ext cx="10515600" cy="1140854"/>
          </a:xfrm>
          <a:prstGeom prst="rect">
            <a:avLst/>
          </a:prstGeom>
          <a:noFill/>
          <a:ln>
            <a:noFill/>
          </a:ln>
        </p:spPr>
        <p:txBody>
          <a:bodyPr spcFirstLastPara="1" wrap="square" lIns="91425" tIns="45700" rIns="91425" bIns="45700" anchor="ctr" anchorCtr="0">
            <a:noAutofit/>
          </a:bodyPr>
          <a:lstStyle/>
          <a:p>
            <a:pPr lvl="0"/>
            <a:r>
              <a:rPr lang="da-DK" dirty="0"/>
              <a:t>Kompetencens teori grundlag: </a:t>
            </a:r>
            <a:r>
              <a:rPr lang="da-DK" dirty="0" smtClean="0"/>
              <a:t/>
            </a:r>
            <a:br>
              <a:rPr lang="da-DK" dirty="0" smtClean="0"/>
            </a:br>
            <a:r>
              <a:rPr lang="da-DK" sz="4400" b="0" i="0" u="none" strike="noStrike" cap="none" dirty="0" smtClean="0">
                <a:solidFill>
                  <a:srgbClr val="EE6E6F"/>
                </a:solidFill>
                <a:latin typeface="Arial"/>
                <a:ea typeface="Arial"/>
                <a:cs typeface="Arial"/>
                <a:sym typeface="Arial"/>
              </a:rPr>
              <a:t>Kvaliteten </a:t>
            </a:r>
            <a:r>
              <a:rPr lang="da-DK" sz="4400" b="0" i="0" u="none" strike="noStrike" cap="none" dirty="0" smtClean="0">
                <a:solidFill>
                  <a:srgbClr val="EE6E6F"/>
                </a:solidFill>
                <a:latin typeface="Arial"/>
                <a:ea typeface="Arial"/>
                <a:cs typeface="Arial"/>
                <a:sym typeface="Arial"/>
              </a:rPr>
              <a:t>af vores relationer </a:t>
            </a:r>
            <a:r>
              <a:rPr lang="da-DK" sz="4400" b="0" i="0" u="none" strike="noStrike" cap="none" dirty="0" smtClean="0">
                <a:solidFill>
                  <a:srgbClr val="EE6E6F"/>
                </a:solidFill>
                <a:latin typeface="Arial"/>
                <a:ea typeface="Arial"/>
                <a:cs typeface="Arial"/>
                <a:sym typeface="Arial"/>
              </a:rPr>
              <a:t>påvirker</a:t>
            </a:r>
            <a:endParaRPr dirty="0"/>
          </a:p>
        </p:txBody>
      </p:sp>
      <p:sp>
        <p:nvSpPr>
          <p:cNvPr id="136" name="Google Shape;136;p22"/>
          <p:cNvSpPr txBox="1">
            <a:spLocks noGrp="1"/>
          </p:cNvSpPr>
          <p:nvPr>
            <p:ph type="body" idx="1"/>
          </p:nvPr>
        </p:nvSpPr>
        <p:spPr>
          <a:xfrm>
            <a:off x="1252458" y="1398548"/>
            <a:ext cx="10245636"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EE6E6F"/>
              </a:buClr>
              <a:buSzPts val="2400"/>
              <a:buFont typeface="Noto Sans Symbols"/>
              <a:buChar char="▪"/>
            </a:pPr>
            <a:endParaRPr lang="en-US" sz="2400" b="0" i="0" u="none" strike="noStrike" cap="none" dirty="0" smtClean="0">
              <a:solidFill>
                <a:schemeClr val="dk1"/>
              </a:solidFill>
              <a:latin typeface="Arial"/>
              <a:ea typeface="Arial"/>
              <a:cs typeface="Arial"/>
              <a:sym typeface="Arial"/>
            </a:endParaRPr>
          </a:p>
          <a:p>
            <a:pPr marL="228600" marR="0" lvl="0" indent="-228600" algn="l" rtl="0">
              <a:lnSpc>
                <a:spcPct val="90000"/>
              </a:lnSpc>
              <a:spcBef>
                <a:spcPts val="0"/>
              </a:spcBef>
              <a:spcAft>
                <a:spcPts val="0"/>
              </a:spcAft>
              <a:buClr>
                <a:srgbClr val="EE6E6F"/>
              </a:buClr>
              <a:buSzPts val="2400"/>
              <a:buFont typeface="Noto Sans Symbols"/>
              <a:buChar char="▪"/>
            </a:pPr>
            <a:endParaRPr lang="en-US" dirty="0"/>
          </a:p>
          <a:p>
            <a:pPr marL="228600" marR="0" lvl="0" indent="-228600" algn="l" rtl="0">
              <a:lnSpc>
                <a:spcPct val="150000"/>
              </a:lnSpc>
              <a:spcBef>
                <a:spcPts val="0"/>
              </a:spcBef>
              <a:spcAft>
                <a:spcPts val="0"/>
              </a:spcAft>
              <a:buClr>
                <a:srgbClr val="EE6E6F"/>
              </a:buClr>
              <a:buSzPts val="2400"/>
              <a:buFont typeface="Noto Sans Symbols"/>
              <a:buChar char="▪"/>
            </a:pPr>
            <a:r>
              <a:rPr lang="da-DK" sz="2400" b="0" i="0" u="none" strike="noStrike" cap="none" dirty="0" smtClean="0">
                <a:solidFill>
                  <a:schemeClr val="dk1"/>
                </a:solidFill>
                <a:sym typeface="Arial"/>
              </a:rPr>
              <a:t>Vores motivation for at tage os af den anden. </a:t>
            </a:r>
          </a:p>
          <a:p>
            <a:pPr marL="228600" marR="0" lvl="0" indent="-228600" algn="l" rtl="0">
              <a:lnSpc>
                <a:spcPct val="150000"/>
              </a:lnSpc>
              <a:spcBef>
                <a:spcPts val="0"/>
              </a:spcBef>
              <a:spcAft>
                <a:spcPts val="0"/>
              </a:spcAft>
              <a:buClr>
                <a:srgbClr val="EE6E6F"/>
              </a:buClr>
              <a:buSzPts val="2400"/>
              <a:buFont typeface="Noto Sans Symbols"/>
              <a:buChar char="▪"/>
            </a:pPr>
            <a:endParaRPr lang="da-DK" dirty="0" smtClean="0"/>
          </a:p>
          <a:p>
            <a:pPr marL="228600" marR="0" lvl="0" indent="-228600" algn="l" rtl="0">
              <a:lnSpc>
                <a:spcPct val="150000"/>
              </a:lnSpc>
              <a:spcBef>
                <a:spcPts val="0"/>
              </a:spcBef>
              <a:spcAft>
                <a:spcPts val="0"/>
              </a:spcAft>
              <a:buClr>
                <a:srgbClr val="EE6E6F"/>
              </a:buClr>
              <a:buSzPts val="2400"/>
              <a:buFont typeface="Noto Sans Symbols"/>
              <a:buChar char="▪"/>
            </a:pPr>
            <a:r>
              <a:rPr lang="da-DK" sz="2400" b="0" i="0" u="none" strike="noStrike" cap="none" dirty="0" smtClean="0">
                <a:solidFill>
                  <a:schemeClr val="dk1"/>
                </a:solidFill>
                <a:sym typeface="Arial"/>
              </a:rPr>
              <a:t>Vores fortolkning af den andens handlinger. </a:t>
            </a:r>
          </a:p>
          <a:p>
            <a:pPr marL="228600" marR="0" lvl="0" indent="-228600" algn="l" rtl="0">
              <a:lnSpc>
                <a:spcPct val="150000"/>
              </a:lnSpc>
              <a:spcBef>
                <a:spcPts val="0"/>
              </a:spcBef>
              <a:spcAft>
                <a:spcPts val="0"/>
              </a:spcAft>
              <a:buClr>
                <a:srgbClr val="EE6E6F"/>
              </a:buClr>
              <a:buSzPts val="2400"/>
              <a:buFont typeface="Noto Sans Symbols"/>
              <a:buChar char="▪"/>
            </a:pPr>
            <a:endParaRPr lang="da-DK" dirty="0" smtClean="0"/>
          </a:p>
          <a:p>
            <a:pPr marL="228600" marR="0" lvl="0" indent="-228600" algn="l" rtl="0">
              <a:lnSpc>
                <a:spcPct val="150000"/>
              </a:lnSpc>
              <a:spcBef>
                <a:spcPts val="0"/>
              </a:spcBef>
              <a:spcAft>
                <a:spcPts val="0"/>
              </a:spcAft>
              <a:buClr>
                <a:srgbClr val="EE6E6F"/>
              </a:buClr>
              <a:buSzPts val="2400"/>
              <a:buFont typeface="Noto Sans Symbols"/>
              <a:buChar char="▪"/>
            </a:pPr>
            <a:r>
              <a:rPr lang="da-DK" sz="2400" b="0" i="0" u="none" strike="noStrike" cap="none" dirty="0" smtClean="0">
                <a:solidFill>
                  <a:schemeClr val="dk1"/>
                </a:solidFill>
                <a:sym typeface="Arial"/>
              </a:rPr>
              <a:t>Vores overbærenhed og tolerance over for den anden. </a:t>
            </a:r>
            <a:endParaRPr lang="da-DK" sz="2400" b="0" i="0" u="none" strike="noStrike" cap="none" dirty="0">
              <a:solidFill>
                <a:schemeClr val="dk1"/>
              </a:solidFil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1221936" y="620213"/>
            <a:ext cx="10515600" cy="731520"/>
          </a:xfrm>
          <a:prstGeom prst="rect">
            <a:avLst/>
          </a:prstGeom>
          <a:noFill/>
          <a:ln>
            <a:noFill/>
          </a:ln>
        </p:spPr>
        <p:txBody>
          <a:bodyPr spcFirstLastPara="1" wrap="square" lIns="91425" tIns="45700" rIns="91425" bIns="45700" anchor="ctr" anchorCtr="0">
            <a:noAutofit/>
          </a:bodyPr>
          <a:lstStyle/>
          <a:p>
            <a:r>
              <a:rPr lang="da-DK" sz="4000" dirty="0"/>
              <a:t>Kompetencens teori grundlag: </a:t>
            </a:r>
            <a:r>
              <a:rPr lang="da-DK" sz="4000" dirty="0" smtClean="0"/>
              <a:t/>
            </a:r>
            <a:br>
              <a:rPr lang="da-DK" sz="4000" dirty="0" smtClean="0"/>
            </a:br>
            <a:r>
              <a:rPr lang="da-DK" sz="4000" dirty="0" smtClean="0"/>
              <a:t>Tre </a:t>
            </a:r>
            <a:r>
              <a:rPr lang="da-DK" sz="4000" dirty="0" smtClean="0"/>
              <a:t>elementer af relationskompetencer</a:t>
            </a:r>
            <a:endParaRPr lang="da-DK" sz="4000" dirty="0">
              <a:effectLst/>
            </a:endParaRPr>
          </a:p>
        </p:txBody>
      </p:sp>
      <p:sp>
        <p:nvSpPr>
          <p:cNvPr id="142" name="Google Shape;142;p23"/>
          <p:cNvSpPr txBox="1">
            <a:spLocks noGrp="1"/>
          </p:cNvSpPr>
          <p:nvPr>
            <p:ph type="body" idx="1"/>
          </p:nvPr>
        </p:nvSpPr>
        <p:spPr>
          <a:xfrm>
            <a:off x="1221936" y="1483326"/>
            <a:ext cx="10515600" cy="4351338"/>
          </a:xfrm>
          <a:prstGeom prst="rect">
            <a:avLst/>
          </a:prstGeom>
          <a:noFill/>
          <a:ln>
            <a:noFill/>
          </a:ln>
        </p:spPr>
        <p:txBody>
          <a:bodyPr spcFirstLastPara="1" wrap="square" lIns="91425" tIns="45700" rIns="91425" bIns="45700" anchor="t" anchorCtr="0">
            <a:noAutofit/>
          </a:bodyPr>
          <a:lstStyle/>
          <a:p>
            <a:endParaRPr lang="da-DK" dirty="0" smtClean="0"/>
          </a:p>
          <a:p>
            <a:pPr>
              <a:lnSpc>
                <a:spcPct val="150000"/>
              </a:lnSpc>
            </a:pPr>
            <a:r>
              <a:rPr lang="da-DK" dirty="0" smtClean="0"/>
              <a:t>Integritet betyder, at man er troværdig, ærlig, pålidelig, loyal og tillidsfuld. </a:t>
            </a:r>
          </a:p>
          <a:p>
            <a:pPr>
              <a:lnSpc>
                <a:spcPct val="150000"/>
              </a:lnSpc>
            </a:pPr>
            <a:r>
              <a:rPr lang="da-DK" dirty="0" smtClean="0"/>
              <a:t>Omsorg betyder, at man er empatisk, ikke-dømmende, er god til at lytte og bakker op om den anden. </a:t>
            </a:r>
          </a:p>
          <a:p>
            <a:pPr>
              <a:lnSpc>
                <a:spcPct val="150000"/>
              </a:lnSpc>
            </a:pPr>
            <a:r>
              <a:rPr lang="da-DK" dirty="0" smtClean="0"/>
              <a:t>Omgængelighed betyder, at man har selvtillid, evne til at se det morsomme i livet, og at man er sjov at være sammen med. </a:t>
            </a:r>
          </a:p>
          <a:p>
            <a:pPr marL="0" marR="0" lvl="0" indent="0" algn="l" rtl="0">
              <a:lnSpc>
                <a:spcPct val="150000"/>
              </a:lnSpc>
              <a:spcBef>
                <a:spcPts val="1000"/>
              </a:spcBef>
              <a:spcAft>
                <a:spcPts val="0"/>
              </a:spcAft>
              <a:buClr>
                <a:srgbClr val="EE6E6F"/>
              </a:buClr>
              <a:buSzPts val="2400"/>
              <a:buNone/>
            </a:pPr>
            <a:endParaRPr sz="2400" b="0"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EE6E6F"/>
              </a:buClr>
              <a:buSzPts val="2400"/>
              <a:buFont typeface="Noto Sans Symbols"/>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UPRIGHT Video</a:t>
            </a:r>
            <a:endParaRPr lang="da-DK" dirty="0"/>
          </a:p>
        </p:txBody>
      </p:sp>
      <p:sp>
        <p:nvSpPr>
          <p:cNvPr id="3" name="Pladsholder til tekst 2"/>
          <p:cNvSpPr>
            <a:spLocks noGrp="1"/>
          </p:cNvSpPr>
          <p:nvPr>
            <p:ph type="body" idx="1"/>
          </p:nvPr>
        </p:nvSpPr>
        <p:spPr/>
        <p:txBody>
          <a:bodyPr/>
          <a:lstStyle/>
          <a:p>
            <a:r>
              <a:rPr lang="da-DK" dirty="0"/>
              <a:t>https://youtu.be/81WaPYZHjuY</a:t>
            </a:r>
          </a:p>
        </p:txBody>
      </p:sp>
      <p:pic>
        <p:nvPicPr>
          <p:cNvPr id="4" name="Billede 3"/>
          <p:cNvPicPr>
            <a:picLocks noChangeAspect="1"/>
          </p:cNvPicPr>
          <p:nvPr/>
        </p:nvPicPr>
        <p:blipFill>
          <a:blip r:embed="rId2"/>
          <a:stretch>
            <a:fillRect/>
          </a:stretch>
        </p:blipFill>
        <p:spPr>
          <a:xfrm>
            <a:off x="2686768" y="2553502"/>
            <a:ext cx="7121685" cy="3451922"/>
          </a:xfrm>
          <a:prstGeom prst="rect">
            <a:avLst/>
          </a:prstGeom>
        </p:spPr>
      </p:pic>
      <p:sp>
        <p:nvSpPr>
          <p:cNvPr id="5" name="Rektangel 4"/>
          <p:cNvSpPr/>
          <p:nvPr/>
        </p:nvSpPr>
        <p:spPr>
          <a:xfrm>
            <a:off x="2921560" y="3330530"/>
            <a:ext cx="3326050" cy="523220"/>
          </a:xfrm>
          <a:prstGeom prst="rect">
            <a:avLst/>
          </a:prstGeom>
        </p:spPr>
        <p:txBody>
          <a:bodyPr wrap="square">
            <a:spAutoFit/>
          </a:bodyPr>
          <a:lstStyle/>
          <a:p>
            <a:pPr algn="ctr"/>
            <a:r>
              <a:rPr lang="da-DK" b="1" dirty="0">
                <a:solidFill>
                  <a:schemeClr val="bg1"/>
                </a:solidFill>
              </a:rPr>
              <a:t>At lære at skabe og vedligeholde venskaber og relationer</a:t>
            </a:r>
            <a:endParaRPr lang="da-DK" b="1" dirty="0">
              <a:solidFill>
                <a:schemeClr val="bg1"/>
              </a:solidFill>
            </a:endParaRPr>
          </a:p>
        </p:txBody>
      </p:sp>
    </p:spTree>
    <p:extLst>
      <p:ext uri="{BB962C8B-B14F-4D97-AF65-F5344CB8AC3E}">
        <p14:creationId xmlns:p14="http://schemas.microsoft.com/office/powerpoint/2010/main" val="2795574645"/>
      </p:ext>
    </p:extLst>
  </p:cSld>
  <p:clrMapOvr>
    <a:masterClrMapping/>
  </p:clrMapOvr>
</p:sld>
</file>

<file path=ppt/theme/theme1.xml><?xml version="1.0" encoding="utf-8"?>
<a:theme xmlns:a="http://schemas.openxmlformats.org/drawingml/2006/main" name="4-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2011</Words>
  <Application>Microsoft Office PowerPoint</Application>
  <PresentationFormat>Widescreen</PresentationFormat>
  <Paragraphs>122</Paragraphs>
  <Slides>24</Slides>
  <Notes>19</Notes>
  <HiddenSlides>0</HiddenSlides>
  <MMClips>1</MMClips>
  <ScaleCrop>false</ScaleCrop>
  <HeadingPairs>
    <vt:vector size="6" baseType="variant">
      <vt:variant>
        <vt:lpstr>Benyttede skrifttyper</vt:lpstr>
      </vt:variant>
      <vt:variant>
        <vt:i4>4</vt:i4>
      </vt:variant>
      <vt:variant>
        <vt:lpstr>Tema</vt:lpstr>
      </vt:variant>
      <vt:variant>
        <vt:i4>2</vt:i4>
      </vt:variant>
      <vt:variant>
        <vt:lpstr>Slidetitler</vt:lpstr>
      </vt:variant>
      <vt:variant>
        <vt:i4>24</vt:i4>
      </vt:variant>
    </vt:vector>
  </HeadingPairs>
  <TitlesOfParts>
    <vt:vector size="30" baseType="lpstr">
      <vt:lpstr>Arial</vt:lpstr>
      <vt:lpstr>Calibri</vt:lpstr>
      <vt:lpstr>Helvetica Neue</vt:lpstr>
      <vt:lpstr>Noto Sans Symbols</vt:lpstr>
      <vt:lpstr>4-Tema</vt:lpstr>
      <vt:lpstr>Diseño personalizado</vt:lpstr>
      <vt:lpstr>PowerPoint-præsentation</vt:lpstr>
      <vt:lpstr>UPRIGHT Oversigt</vt:lpstr>
      <vt:lpstr>Stof til eftertanke</vt:lpstr>
      <vt:lpstr>Definition</vt:lpstr>
      <vt:lpstr>Eksempler: Hvornår har man brug for det?</vt:lpstr>
      <vt:lpstr>Kompetencens teori grundlag:  Mennesker har brug for</vt:lpstr>
      <vt:lpstr>Kompetencens teori grundlag:  Kvaliteten af vores relationer påvirker</vt:lpstr>
      <vt:lpstr>Kompetencens teori grundlag:  Tre elementer af relationskompetencer</vt:lpstr>
      <vt:lpstr>UPRIGHT Video</vt:lpstr>
      <vt:lpstr>En historie til diskussion: To venner</vt:lpstr>
      <vt:lpstr>Dilemma til diskussion</vt:lpstr>
      <vt:lpstr>Dilemma til diskussion</vt:lpstr>
      <vt:lpstr>Øvelse: Det sociale netværk (1)</vt:lpstr>
      <vt:lpstr>Øvelse: Det sociale netværk (2)</vt:lpstr>
      <vt:lpstr>Øvelse: Hvad kan vi gøre for at bevare vores venner?</vt:lpstr>
      <vt:lpstr>Øvelse: Vores klasse – når den er bedst</vt:lpstr>
      <vt:lpstr>Øvelse: Føle sig afvist eller accepteret (1)</vt:lpstr>
      <vt:lpstr>Øvelse: Føle sig afvist eller accepteret (2)</vt:lpstr>
      <vt:lpstr>Øvelse: Great balls of fire (1)</vt:lpstr>
      <vt:lpstr>Øvelse: Great balls of fire (2)</vt:lpstr>
      <vt:lpstr>Mindfulness: Skift gear (1)</vt:lpstr>
      <vt:lpstr>Mindfulness: Skift gear (2)</vt:lpstr>
      <vt:lpstr>Afslutningsøvelse</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CARLOTA LAS HAYAS RODRIGUEZ</dc:creator>
  <cp:lastModifiedBy>Mette Marie Ledertoug</cp:lastModifiedBy>
  <cp:revision>29</cp:revision>
  <dcterms:modified xsi:type="dcterms:W3CDTF">2021-11-30T13:05:20Z</dcterms:modified>
</cp:coreProperties>
</file>