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669088" cy="9926638"/>
  <p:embeddedFontLst>
    <p:embeddedFont>
      <p:font typeface="AU Passata" pitchFamily="34" charset="0"/>
      <p:regular r:id="rId20"/>
      <p:bold r:id="rId21"/>
    </p:embeddedFont>
    <p:embeddedFont>
      <p:font typeface="Arial Black" pitchFamily="34" charset="0"/>
      <p:bold r:id="rId22"/>
    </p:embeddedFont>
  </p:embeddedFontLst>
  <p:defaultTextStyle>
    <a:defPPr>
      <a:defRPr lang="en-US"/>
    </a:defPPr>
    <a:lvl1pPr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198E"/>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0" autoAdjust="0"/>
    <p:restoredTop sz="98171" autoAdjust="0"/>
  </p:normalViewPr>
  <p:slideViewPr>
    <p:cSldViewPr>
      <p:cViewPr varScale="1">
        <p:scale>
          <a:sx n="77" d="100"/>
          <a:sy n="77" d="100"/>
        </p:scale>
        <p:origin x="-12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D451A-AB5E-43A4-B509-353C08219D7B}"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da-DK"/>
        </a:p>
      </dgm:t>
    </dgm:pt>
    <dgm:pt modelId="{8DD0CE33-674C-4467-9F74-C66C8A53C9AD}">
      <dgm:prSet phldrT="[Tekst]"/>
      <dgm:spPr/>
      <dgm:t>
        <a:bodyPr/>
        <a:lstStyle/>
        <a:p>
          <a:endParaRPr lang="da-DK" dirty="0"/>
        </a:p>
      </dgm:t>
    </dgm:pt>
    <dgm:pt modelId="{2C222C6E-050B-437C-8C8D-F52D8BB3811F}" type="parTrans" cxnId="{F8CC973C-3074-4511-ACFA-5971D07D1F48}">
      <dgm:prSet/>
      <dgm:spPr/>
      <dgm:t>
        <a:bodyPr/>
        <a:lstStyle/>
        <a:p>
          <a:endParaRPr lang="da-DK"/>
        </a:p>
      </dgm:t>
    </dgm:pt>
    <dgm:pt modelId="{7BDFC4FD-A99F-401D-A7D3-F00787071A83}" type="sibTrans" cxnId="{F8CC973C-3074-4511-ACFA-5971D07D1F48}">
      <dgm:prSet/>
      <dgm:spPr/>
      <dgm:t>
        <a:bodyPr/>
        <a:lstStyle/>
        <a:p>
          <a:endParaRPr lang="da-DK"/>
        </a:p>
      </dgm:t>
    </dgm:pt>
    <dgm:pt modelId="{DF5FED0A-3E32-47FA-A371-2F529394A3F9}">
      <dgm:prSet phldrT="[Tekst]" custT="1"/>
      <dgm:spPr/>
      <dgm:t>
        <a:bodyPr/>
        <a:lstStyle/>
        <a:p>
          <a:r>
            <a:rPr lang="da-DK" sz="1700" dirty="0" smtClean="0">
              <a:latin typeface="Times New Roman" pitchFamily="18" charset="0"/>
              <a:cs typeface="Times New Roman" pitchFamily="18" charset="0"/>
            </a:rPr>
            <a:t>Teori som </a:t>
          </a:r>
          <a:r>
            <a:rPr lang="da-DK" sz="1700" b="1" dirty="0" smtClean="0">
              <a:latin typeface="Times New Roman" pitchFamily="18" charset="0"/>
              <a:cs typeface="Times New Roman" pitchFamily="18" charset="0"/>
            </a:rPr>
            <a:t>handlingsforeskrivende </a:t>
          </a:r>
          <a:r>
            <a:rPr lang="da-DK" sz="1700" b="0" dirty="0" smtClean="0">
              <a:latin typeface="Times New Roman" pitchFamily="18" charset="0"/>
              <a:cs typeface="Times New Roman" pitchFamily="18" charset="0"/>
            </a:rPr>
            <a:t>Fx </a:t>
          </a:r>
          <a:r>
            <a:rPr lang="da-DK" sz="1700" dirty="0" smtClean="0">
              <a:latin typeface="Times New Roman" pitchFamily="18" charset="0"/>
              <a:cs typeface="Times New Roman" pitchFamily="18" charset="0"/>
            </a:rPr>
            <a:t>konkrete metoder til undervisning i praksis (1: 1)</a:t>
          </a:r>
          <a:endParaRPr lang="da-DK" sz="1700" dirty="0"/>
        </a:p>
      </dgm:t>
    </dgm:pt>
    <dgm:pt modelId="{106525C3-2EC7-4710-AF5A-8519680FF557}" type="parTrans" cxnId="{4177BBA0-18C5-4890-A69E-CDC2B1D2BCB1}">
      <dgm:prSet/>
      <dgm:spPr/>
      <dgm:t>
        <a:bodyPr/>
        <a:lstStyle/>
        <a:p>
          <a:endParaRPr lang="da-DK"/>
        </a:p>
      </dgm:t>
    </dgm:pt>
    <dgm:pt modelId="{2113BF59-026A-4887-A468-2E8CA514A305}" type="sibTrans" cxnId="{4177BBA0-18C5-4890-A69E-CDC2B1D2BCB1}">
      <dgm:prSet/>
      <dgm:spPr/>
      <dgm:t>
        <a:bodyPr/>
        <a:lstStyle/>
        <a:p>
          <a:endParaRPr lang="da-DK"/>
        </a:p>
      </dgm:t>
    </dgm:pt>
    <dgm:pt modelId="{4A89A1C1-7FF3-41A1-BFAD-5F61997EBFA5}">
      <dgm:prSet phldrT="[Tekst]" custT="1"/>
      <dgm:spPr/>
      <dgm:t>
        <a:bodyPr/>
        <a:lstStyle/>
        <a:p>
          <a:r>
            <a:rPr lang="da-DK" sz="1700" dirty="0" smtClean="0">
              <a:latin typeface="Times New Roman" pitchFamily="18" charset="0"/>
              <a:cs typeface="Times New Roman" pitchFamily="18" charset="0"/>
            </a:rPr>
            <a:t>Teori som </a:t>
          </a:r>
          <a:r>
            <a:rPr lang="da-DK" sz="1700" b="1" dirty="0" smtClean="0">
              <a:latin typeface="Times New Roman" pitchFamily="18" charset="0"/>
              <a:cs typeface="Times New Roman" pitchFamily="18" charset="0"/>
            </a:rPr>
            <a:t>normativ</a:t>
          </a:r>
          <a:r>
            <a:rPr lang="da-DK" sz="1700" dirty="0" smtClean="0">
              <a:latin typeface="Times New Roman" pitchFamily="18" charset="0"/>
              <a:cs typeface="Times New Roman" pitchFamily="18" charset="0"/>
            </a:rPr>
            <a:t>  Fx principper for gennemførelse af undervisning i praksis </a:t>
          </a:r>
          <a:endParaRPr lang="da-DK" sz="1700" dirty="0"/>
        </a:p>
      </dgm:t>
    </dgm:pt>
    <dgm:pt modelId="{00044B24-6B21-47E7-8BCB-CA40C0FE75DF}" type="parTrans" cxnId="{3F75F9C9-DB92-4A38-BA28-CD649957999D}">
      <dgm:prSet/>
      <dgm:spPr/>
      <dgm:t>
        <a:bodyPr/>
        <a:lstStyle/>
        <a:p>
          <a:endParaRPr lang="da-DK"/>
        </a:p>
      </dgm:t>
    </dgm:pt>
    <dgm:pt modelId="{93238C52-0198-4032-A239-41D094E6E264}" type="sibTrans" cxnId="{3F75F9C9-DB92-4A38-BA28-CD649957999D}">
      <dgm:prSet/>
      <dgm:spPr/>
      <dgm:t>
        <a:bodyPr/>
        <a:lstStyle/>
        <a:p>
          <a:endParaRPr lang="da-DK"/>
        </a:p>
      </dgm:t>
    </dgm:pt>
    <dgm:pt modelId="{4AC660AF-1FBF-40D1-8016-8189C70B0791}">
      <dgm:prSet phldrT="[Tekst]"/>
      <dgm:spPr/>
      <dgm:t>
        <a:bodyPr/>
        <a:lstStyle/>
        <a:p>
          <a:endParaRPr lang="da-DK" dirty="0"/>
        </a:p>
      </dgm:t>
    </dgm:pt>
    <dgm:pt modelId="{55912F96-B668-4A94-9472-CDA774278AA4}" type="parTrans" cxnId="{916EF100-E03D-4FCF-990A-F13B0A30535B}">
      <dgm:prSet/>
      <dgm:spPr/>
      <dgm:t>
        <a:bodyPr/>
        <a:lstStyle/>
        <a:p>
          <a:endParaRPr lang="da-DK"/>
        </a:p>
      </dgm:t>
    </dgm:pt>
    <dgm:pt modelId="{37879E39-2099-477F-91BE-942612D13722}" type="sibTrans" cxnId="{916EF100-E03D-4FCF-990A-F13B0A30535B}">
      <dgm:prSet/>
      <dgm:spPr/>
      <dgm:t>
        <a:bodyPr/>
        <a:lstStyle/>
        <a:p>
          <a:endParaRPr lang="da-DK"/>
        </a:p>
      </dgm:t>
    </dgm:pt>
    <dgm:pt modelId="{D893BBB8-4F73-426B-8B15-A0BD9F2D2614}">
      <dgm:prSet phldrT="[Tekst]"/>
      <dgm:spPr/>
      <dgm:t>
        <a:bodyPr/>
        <a:lstStyle/>
        <a:p>
          <a:r>
            <a:rPr lang="da-DK" dirty="0" smtClean="0">
              <a:latin typeface="Times New Roman" pitchFamily="18" charset="0"/>
              <a:cs typeface="Times New Roman" pitchFamily="18" charset="0"/>
            </a:rPr>
            <a:t>Teori som </a:t>
          </a:r>
          <a:r>
            <a:rPr lang="da-DK" b="1" dirty="0" smtClean="0">
              <a:latin typeface="Times New Roman" pitchFamily="18" charset="0"/>
              <a:cs typeface="Times New Roman" pitchFamily="18" charset="0"/>
            </a:rPr>
            <a:t>deskriptiv</a:t>
          </a:r>
          <a:r>
            <a:rPr lang="da-DK" dirty="0" smtClean="0">
              <a:latin typeface="Times New Roman" pitchFamily="18" charset="0"/>
              <a:cs typeface="Times New Roman" pitchFamily="18" charset="0"/>
            </a:rPr>
            <a:t> Fx til forståelse/forklaring af fænomener i praksis</a:t>
          </a:r>
          <a:endParaRPr lang="da-DK" dirty="0"/>
        </a:p>
      </dgm:t>
    </dgm:pt>
    <dgm:pt modelId="{2EA13A8B-8025-416D-86F9-073FBF4EA434}" type="parTrans" cxnId="{49A5BEF8-8AFF-4864-93BD-5AF4C0623639}">
      <dgm:prSet/>
      <dgm:spPr/>
      <dgm:t>
        <a:bodyPr/>
        <a:lstStyle/>
        <a:p>
          <a:endParaRPr lang="da-DK"/>
        </a:p>
      </dgm:t>
    </dgm:pt>
    <dgm:pt modelId="{6CC1E345-CA9A-475C-B549-CDA2F275368A}" type="sibTrans" cxnId="{49A5BEF8-8AFF-4864-93BD-5AF4C0623639}">
      <dgm:prSet/>
      <dgm:spPr/>
      <dgm:t>
        <a:bodyPr/>
        <a:lstStyle/>
        <a:p>
          <a:endParaRPr lang="da-DK"/>
        </a:p>
      </dgm:t>
    </dgm:pt>
    <dgm:pt modelId="{CD4AF255-534E-4E7E-9D8C-CD8B449A37CE}">
      <dgm:prSet phldrT="[Tekst]"/>
      <dgm:spPr/>
      <dgm:t>
        <a:bodyPr/>
        <a:lstStyle/>
        <a:p>
          <a:r>
            <a:rPr lang="da-DK" dirty="0" smtClean="0">
              <a:latin typeface="Times New Roman" pitchFamily="18" charset="0"/>
              <a:cs typeface="Times New Roman" pitchFamily="18" charset="0"/>
            </a:rPr>
            <a:t>Teori som </a:t>
          </a:r>
          <a:r>
            <a:rPr lang="da-DK" b="1" dirty="0" smtClean="0">
              <a:latin typeface="Times New Roman" pitchFamily="18" charset="0"/>
              <a:cs typeface="Times New Roman" pitchFamily="18" charset="0"/>
            </a:rPr>
            <a:t>analyserende</a:t>
          </a:r>
          <a:r>
            <a:rPr lang="da-DK" dirty="0" smtClean="0">
              <a:latin typeface="Times New Roman" pitchFamily="18" charset="0"/>
              <a:cs typeface="Times New Roman" pitchFamily="18" charset="0"/>
            </a:rPr>
            <a:t>  Fx begreber til kategorisering/generalisering/analyse af praksis</a:t>
          </a:r>
          <a:endParaRPr lang="da-DK" dirty="0"/>
        </a:p>
      </dgm:t>
    </dgm:pt>
    <dgm:pt modelId="{757FDE43-3B68-456A-ACEA-963EA4D49CC9}" type="parTrans" cxnId="{6084F653-C60F-449D-99FD-E04DC50F18DB}">
      <dgm:prSet/>
      <dgm:spPr/>
      <dgm:t>
        <a:bodyPr/>
        <a:lstStyle/>
        <a:p>
          <a:endParaRPr lang="da-DK"/>
        </a:p>
      </dgm:t>
    </dgm:pt>
    <dgm:pt modelId="{E04F9BFD-AEA4-4F92-8143-55E296DFAD37}" type="sibTrans" cxnId="{6084F653-C60F-449D-99FD-E04DC50F18DB}">
      <dgm:prSet/>
      <dgm:spPr/>
      <dgm:t>
        <a:bodyPr/>
        <a:lstStyle/>
        <a:p>
          <a:endParaRPr lang="da-DK"/>
        </a:p>
      </dgm:t>
    </dgm:pt>
    <dgm:pt modelId="{400DACF6-CAA5-44EF-8019-93899AFEE4FB}">
      <dgm:prSet phldrT="[Tekst]" phldr="1"/>
      <dgm:spPr/>
      <dgm:t>
        <a:bodyPr/>
        <a:lstStyle/>
        <a:p>
          <a:endParaRPr lang="da-DK" dirty="0"/>
        </a:p>
      </dgm:t>
    </dgm:pt>
    <dgm:pt modelId="{A3A4460D-6BEA-4DBB-865B-379DB3EE9C38}" type="parTrans" cxnId="{20B3701B-EA8E-4936-AC23-777D563C1732}">
      <dgm:prSet/>
      <dgm:spPr/>
      <dgm:t>
        <a:bodyPr/>
        <a:lstStyle/>
        <a:p>
          <a:endParaRPr lang="da-DK"/>
        </a:p>
      </dgm:t>
    </dgm:pt>
    <dgm:pt modelId="{65BC3DE7-A9E3-46A5-878F-2BE599093082}" type="sibTrans" cxnId="{20B3701B-EA8E-4936-AC23-777D563C1732}">
      <dgm:prSet/>
      <dgm:spPr/>
      <dgm:t>
        <a:bodyPr/>
        <a:lstStyle/>
        <a:p>
          <a:endParaRPr lang="da-DK"/>
        </a:p>
      </dgm:t>
    </dgm:pt>
    <dgm:pt modelId="{14156002-08A6-4100-80B2-77D23B6B1785}">
      <dgm:prSet phldrT="[Tekst]"/>
      <dgm:spPr/>
      <dgm:t>
        <a:bodyPr/>
        <a:lstStyle/>
        <a:p>
          <a:r>
            <a:rPr lang="da-DK" dirty="0" smtClean="0">
              <a:latin typeface="Times New Roman" pitchFamily="18" charset="0"/>
              <a:cs typeface="Times New Roman" pitchFamily="18" charset="0"/>
            </a:rPr>
            <a:t>Teori som </a:t>
          </a:r>
          <a:r>
            <a:rPr lang="da-DK" b="1" dirty="0" smtClean="0">
              <a:latin typeface="Times New Roman" pitchFamily="18" charset="0"/>
              <a:cs typeface="Times New Roman" pitchFamily="18" charset="0"/>
            </a:rPr>
            <a:t>abstrakt</a:t>
          </a:r>
          <a:r>
            <a:rPr lang="da-DK" dirty="0" smtClean="0">
              <a:latin typeface="Times New Roman" pitchFamily="18" charset="0"/>
              <a:cs typeface="Times New Roman" pitchFamily="18" charset="0"/>
            </a:rPr>
            <a:t>/ ’meget teoretisk’ / praksis uvedkommende</a:t>
          </a:r>
          <a:endParaRPr lang="da-DK" dirty="0"/>
        </a:p>
      </dgm:t>
    </dgm:pt>
    <dgm:pt modelId="{52C3DD64-C343-4899-8FDB-0FF894B62E11}" type="parTrans" cxnId="{DC0628A8-3DAD-4178-AA57-0478B7B6AF66}">
      <dgm:prSet/>
      <dgm:spPr/>
      <dgm:t>
        <a:bodyPr/>
        <a:lstStyle/>
        <a:p>
          <a:endParaRPr lang="da-DK"/>
        </a:p>
      </dgm:t>
    </dgm:pt>
    <dgm:pt modelId="{43346ADF-612A-4375-985F-D65E654DA4C1}" type="sibTrans" cxnId="{DC0628A8-3DAD-4178-AA57-0478B7B6AF66}">
      <dgm:prSet/>
      <dgm:spPr/>
      <dgm:t>
        <a:bodyPr/>
        <a:lstStyle/>
        <a:p>
          <a:endParaRPr lang="da-DK"/>
        </a:p>
      </dgm:t>
    </dgm:pt>
    <dgm:pt modelId="{26FC0B2C-3F4D-4254-8648-25FC77A60092}">
      <dgm:prSet phldrT="[Tekst]"/>
      <dgm:spPr/>
      <dgm:t>
        <a:bodyPr/>
        <a:lstStyle/>
        <a:p>
          <a:r>
            <a:rPr lang="da-DK" dirty="0" smtClean="0">
              <a:latin typeface="Times New Roman" pitchFamily="18" charset="0"/>
              <a:cs typeface="Times New Roman" pitchFamily="18" charset="0"/>
            </a:rPr>
            <a:t>Teori som </a:t>
          </a:r>
          <a:r>
            <a:rPr lang="da-DK" b="1" dirty="0" smtClean="0">
              <a:latin typeface="Times New Roman" pitchFamily="18" charset="0"/>
              <a:cs typeface="Times New Roman" pitchFamily="18" charset="0"/>
            </a:rPr>
            <a:t>forhåbning</a:t>
          </a:r>
          <a:r>
            <a:rPr lang="da-DK" dirty="0" smtClean="0">
              <a:latin typeface="Times New Roman" pitchFamily="18" charset="0"/>
              <a:cs typeface="Times New Roman" pitchFamily="18" charset="0"/>
            </a:rPr>
            <a:t> om handleanvisninger for håndtering af situationer i praksis</a:t>
          </a:r>
          <a:endParaRPr lang="da-DK" dirty="0"/>
        </a:p>
      </dgm:t>
    </dgm:pt>
    <dgm:pt modelId="{2CC384A5-32CF-4E18-9451-031177731BC6}" type="parTrans" cxnId="{BE8D2DF1-7837-409F-889B-4E3F9BBAEDC1}">
      <dgm:prSet/>
      <dgm:spPr/>
      <dgm:t>
        <a:bodyPr/>
        <a:lstStyle/>
        <a:p>
          <a:endParaRPr lang="da-DK"/>
        </a:p>
      </dgm:t>
    </dgm:pt>
    <dgm:pt modelId="{57354653-8D1A-4869-AC89-4F3D39B7C680}" type="sibTrans" cxnId="{BE8D2DF1-7837-409F-889B-4E3F9BBAEDC1}">
      <dgm:prSet/>
      <dgm:spPr/>
      <dgm:t>
        <a:bodyPr/>
        <a:lstStyle/>
        <a:p>
          <a:endParaRPr lang="da-DK"/>
        </a:p>
      </dgm:t>
    </dgm:pt>
    <dgm:pt modelId="{28A99B98-F0FA-4539-ABBF-E6E9A8C6EC80}" type="pres">
      <dgm:prSet presAssocID="{BCCD451A-AB5E-43A4-B509-353C08219D7B}" presName="linearFlow" presStyleCnt="0">
        <dgm:presLayoutVars>
          <dgm:dir/>
          <dgm:animLvl val="lvl"/>
          <dgm:resizeHandles val="exact"/>
        </dgm:presLayoutVars>
      </dgm:prSet>
      <dgm:spPr/>
      <dgm:t>
        <a:bodyPr/>
        <a:lstStyle/>
        <a:p>
          <a:endParaRPr lang="da-DK"/>
        </a:p>
      </dgm:t>
    </dgm:pt>
    <dgm:pt modelId="{576ED86B-2BF1-48C3-830C-5166055E81EC}" type="pres">
      <dgm:prSet presAssocID="{8DD0CE33-674C-4467-9F74-C66C8A53C9AD}" presName="composite" presStyleCnt="0"/>
      <dgm:spPr/>
    </dgm:pt>
    <dgm:pt modelId="{0284BFB9-9E5B-4034-B6F9-D543825B9E1D}" type="pres">
      <dgm:prSet presAssocID="{8DD0CE33-674C-4467-9F74-C66C8A53C9AD}" presName="parentText" presStyleLbl="alignNode1" presStyleIdx="0" presStyleCnt="3">
        <dgm:presLayoutVars>
          <dgm:chMax val="1"/>
          <dgm:bulletEnabled val="1"/>
        </dgm:presLayoutVars>
      </dgm:prSet>
      <dgm:spPr/>
      <dgm:t>
        <a:bodyPr/>
        <a:lstStyle/>
        <a:p>
          <a:endParaRPr lang="da-DK"/>
        </a:p>
      </dgm:t>
    </dgm:pt>
    <dgm:pt modelId="{05C435D7-5E83-44A2-B50D-D53E3479CABA}" type="pres">
      <dgm:prSet presAssocID="{8DD0CE33-674C-4467-9F74-C66C8A53C9AD}" presName="descendantText" presStyleLbl="alignAcc1" presStyleIdx="0" presStyleCnt="3">
        <dgm:presLayoutVars>
          <dgm:bulletEnabled val="1"/>
        </dgm:presLayoutVars>
      </dgm:prSet>
      <dgm:spPr/>
      <dgm:t>
        <a:bodyPr/>
        <a:lstStyle/>
        <a:p>
          <a:endParaRPr lang="da-DK"/>
        </a:p>
      </dgm:t>
    </dgm:pt>
    <dgm:pt modelId="{742C6F59-3D20-4008-90F5-8AB06F86A8A1}" type="pres">
      <dgm:prSet presAssocID="{7BDFC4FD-A99F-401D-A7D3-F00787071A83}" presName="sp" presStyleCnt="0"/>
      <dgm:spPr/>
    </dgm:pt>
    <dgm:pt modelId="{C476F77D-CCE8-421B-8056-B71C49C1AD63}" type="pres">
      <dgm:prSet presAssocID="{4AC660AF-1FBF-40D1-8016-8189C70B0791}" presName="composite" presStyleCnt="0"/>
      <dgm:spPr/>
    </dgm:pt>
    <dgm:pt modelId="{50A2FBA3-E9F1-4DA0-825A-235C16BB7D8F}" type="pres">
      <dgm:prSet presAssocID="{4AC660AF-1FBF-40D1-8016-8189C70B0791}" presName="parentText" presStyleLbl="alignNode1" presStyleIdx="1" presStyleCnt="3">
        <dgm:presLayoutVars>
          <dgm:chMax val="1"/>
          <dgm:bulletEnabled val="1"/>
        </dgm:presLayoutVars>
      </dgm:prSet>
      <dgm:spPr/>
      <dgm:t>
        <a:bodyPr/>
        <a:lstStyle/>
        <a:p>
          <a:endParaRPr lang="da-DK"/>
        </a:p>
      </dgm:t>
    </dgm:pt>
    <dgm:pt modelId="{85F6E7A3-1462-48DC-B111-C55575B315E0}" type="pres">
      <dgm:prSet presAssocID="{4AC660AF-1FBF-40D1-8016-8189C70B0791}" presName="descendantText" presStyleLbl="alignAcc1" presStyleIdx="1" presStyleCnt="3">
        <dgm:presLayoutVars>
          <dgm:bulletEnabled val="1"/>
        </dgm:presLayoutVars>
      </dgm:prSet>
      <dgm:spPr/>
      <dgm:t>
        <a:bodyPr/>
        <a:lstStyle/>
        <a:p>
          <a:endParaRPr lang="da-DK"/>
        </a:p>
      </dgm:t>
    </dgm:pt>
    <dgm:pt modelId="{69FA0E42-5F79-4262-81AE-2EF207C9AFAE}" type="pres">
      <dgm:prSet presAssocID="{37879E39-2099-477F-91BE-942612D13722}" presName="sp" presStyleCnt="0"/>
      <dgm:spPr/>
    </dgm:pt>
    <dgm:pt modelId="{F810C2BC-3FDF-4629-AB2B-D453B6EC5C5F}" type="pres">
      <dgm:prSet presAssocID="{400DACF6-CAA5-44EF-8019-93899AFEE4FB}" presName="composite" presStyleCnt="0"/>
      <dgm:spPr/>
    </dgm:pt>
    <dgm:pt modelId="{F7B446E7-11BD-4EBA-8202-D22E8B6C3ECE}" type="pres">
      <dgm:prSet presAssocID="{400DACF6-CAA5-44EF-8019-93899AFEE4FB}" presName="parentText" presStyleLbl="alignNode1" presStyleIdx="2" presStyleCnt="3">
        <dgm:presLayoutVars>
          <dgm:chMax val="1"/>
          <dgm:bulletEnabled val="1"/>
        </dgm:presLayoutVars>
      </dgm:prSet>
      <dgm:spPr/>
      <dgm:t>
        <a:bodyPr/>
        <a:lstStyle/>
        <a:p>
          <a:endParaRPr lang="da-DK"/>
        </a:p>
      </dgm:t>
    </dgm:pt>
    <dgm:pt modelId="{007AA7EB-436B-417A-AB63-71244CD71DDE}" type="pres">
      <dgm:prSet presAssocID="{400DACF6-CAA5-44EF-8019-93899AFEE4FB}" presName="descendantText" presStyleLbl="alignAcc1" presStyleIdx="2" presStyleCnt="3">
        <dgm:presLayoutVars>
          <dgm:bulletEnabled val="1"/>
        </dgm:presLayoutVars>
      </dgm:prSet>
      <dgm:spPr/>
      <dgm:t>
        <a:bodyPr/>
        <a:lstStyle/>
        <a:p>
          <a:endParaRPr lang="da-DK"/>
        </a:p>
      </dgm:t>
    </dgm:pt>
  </dgm:ptLst>
  <dgm:cxnLst>
    <dgm:cxn modelId="{20B3701B-EA8E-4936-AC23-777D563C1732}" srcId="{BCCD451A-AB5E-43A4-B509-353C08219D7B}" destId="{400DACF6-CAA5-44EF-8019-93899AFEE4FB}" srcOrd="2" destOrd="0" parTransId="{A3A4460D-6BEA-4DBB-865B-379DB3EE9C38}" sibTransId="{65BC3DE7-A9E3-46A5-878F-2BE599093082}"/>
    <dgm:cxn modelId="{D06D054A-868E-4451-9BC9-6394C31DCC23}" type="presOf" srcId="{DF5FED0A-3E32-47FA-A371-2F529394A3F9}" destId="{05C435D7-5E83-44A2-B50D-D53E3479CABA}" srcOrd="0" destOrd="0" presId="urn:microsoft.com/office/officeart/2005/8/layout/chevron2"/>
    <dgm:cxn modelId="{4177BBA0-18C5-4890-A69E-CDC2B1D2BCB1}" srcId="{8DD0CE33-674C-4467-9F74-C66C8A53C9AD}" destId="{DF5FED0A-3E32-47FA-A371-2F529394A3F9}" srcOrd="0" destOrd="0" parTransId="{106525C3-2EC7-4710-AF5A-8519680FF557}" sibTransId="{2113BF59-026A-4887-A468-2E8CA514A305}"/>
    <dgm:cxn modelId="{BDC5E2C9-AAAB-4C0D-A170-870558F6298E}" type="presOf" srcId="{4A89A1C1-7FF3-41A1-BFAD-5F61997EBFA5}" destId="{05C435D7-5E83-44A2-B50D-D53E3479CABA}" srcOrd="0" destOrd="1" presId="urn:microsoft.com/office/officeart/2005/8/layout/chevron2"/>
    <dgm:cxn modelId="{AF97B704-D4F2-4E62-BF01-471E30F87941}" type="presOf" srcId="{4AC660AF-1FBF-40D1-8016-8189C70B0791}" destId="{50A2FBA3-E9F1-4DA0-825A-235C16BB7D8F}" srcOrd="0" destOrd="0" presId="urn:microsoft.com/office/officeart/2005/8/layout/chevron2"/>
    <dgm:cxn modelId="{49A5BEF8-8AFF-4864-93BD-5AF4C0623639}" srcId="{4AC660AF-1FBF-40D1-8016-8189C70B0791}" destId="{D893BBB8-4F73-426B-8B15-A0BD9F2D2614}" srcOrd="0" destOrd="0" parTransId="{2EA13A8B-8025-416D-86F9-073FBF4EA434}" sibTransId="{6CC1E345-CA9A-475C-B549-CDA2F275368A}"/>
    <dgm:cxn modelId="{DC0628A8-3DAD-4178-AA57-0478B7B6AF66}" srcId="{400DACF6-CAA5-44EF-8019-93899AFEE4FB}" destId="{14156002-08A6-4100-80B2-77D23B6B1785}" srcOrd="0" destOrd="0" parTransId="{52C3DD64-C343-4899-8FDB-0FF894B62E11}" sibTransId="{43346ADF-612A-4375-985F-D65E654DA4C1}"/>
    <dgm:cxn modelId="{6084F653-C60F-449D-99FD-E04DC50F18DB}" srcId="{4AC660AF-1FBF-40D1-8016-8189C70B0791}" destId="{CD4AF255-534E-4E7E-9D8C-CD8B449A37CE}" srcOrd="1" destOrd="0" parTransId="{757FDE43-3B68-456A-ACEA-963EA4D49CC9}" sibTransId="{E04F9BFD-AEA4-4F92-8143-55E296DFAD37}"/>
    <dgm:cxn modelId="{A39146FD-1757-41F6-9C44-2F6D36A06D9C}" type="presOf" srcId="{26FC0B2C-3F4D-4254-8648-25FC77A60092}" destId="{007AA7EB-436B-417A-AB63-71244CD71DDE}" srcOrd="0" destOrd="1" presId="urn:microsoft.com/office/officeart/2005/8/layout/chevron2"/>
    <dgm:cxn modelId="{3F75F9C9-DB92-4A38-BA28-CD649957999D}" srcId="{8DD0CE33-674C-4467-9F74-C66C8A53C9AD}" destId="{4A89A1C1-7FF3-41A1-BFAD-5F61997EBFA5}" srcOrd="1" destOrd="0" parTransId="{00044B24-6B21-47E7-8BCB-CA40C0FE75DF}" sibTransId="{93238C52-0198-4032-A239-41D094E6E264}"/>
    <dgm:cxn modelId="{8741885B-5F49-4C00-B307-F11764E818C4}" type="presOf" srcId="{400DACF6-CAA5-44EF-8019-93899AFEE4FB}" destId="{F7B446E7-11BD-4EBA-8202-D22E8B6C3ECE}" srcOrd="0" destOrd="0" presId="urn:microsoft.com/office/officeart/2005/8/layout/chevron2"/>
    <dgm:cxn modelId="{F8CC973C-3074-4511-ACFA-5971D07D1F48}" srcId="{BCCD451A-AB5E-43A4-B509-353C08219D7B}" destId="{8DD0CE33-674C-4467-9F74-C66C8A53C9AD}" srcOrd="0" destOrd="0" parTransId="{2C222C6E-050B-437C-8C8D-F52D8BB3811F}" sibTransId="{7BDFC4FD-A99F-401D-A7D3-F00787071A83}"/>
    <dgm:cxn modelId="{916EF100-E03D-4FCF-990A-F13B0A30535B}" srcId="{BCCD451A-AB5E-43A4-B509-353C08219D7B}" destId="{4AC660AF-1FBF-40D1-8016-8189C70B0791}" srcOrd="1" destOrd="0" parTransId="{55912F96-B668-4A94-9472-CDA774278AA4}" sibTransId="{37879E39-2099-477F-91BE-942612D13722}"/>
    <dgm:cxn modelId="{13E1A22C-D850-44CA-9AB7-E3DA990C6347}" type="presOf" srcId="{8DD0CE33-674C-4467-9F74-C66C8A53C9AD}" destId="{0284BFB9-9E5B-4034-B6F9-D543825B9E1D}" srcOrd="0" destOrd="0" presId="urn:microsoft.com/office/officeart/2005/8/layout/chevron2"/>
    <dgm:cxn modelId="{1A9D3E6A-9B12-4096-B0BD-E357D22D560F}" type="presOf" srcId="{14156002-08A6-4100-80B2-77D23B6B1785}" destId="{007AA7EB-436B-417A-AB63-71244CD71DDE}" srcOrd="0" destOrd="0" presId="urn:microsoft.com/office/officeart/2005/8/layout/chevron2"/>
    <dgm:cxn modelId="{C21D0909-275C-413D-8542-268ECFF757B4}" type="presOf" srcId="{BCCD451A-AB5E-43A4-B509-353C08219D7B}" destId="{28A99B98-F0FA-4539-ABBF-E6E9A8C6EC80}" srcOrd="0" destOrd="0" presId="urn:microsoft.com/office/officeart/2005/8/layout/chevron2"/>
    <dgm:cxn modelId="{D52565C9-0234-439A-AFBC-C4AA3656F188}" type="presOf" srcId="{D893BBB8-4F73-426B-8B15-A0BD9F2D2614}" destId="{85F6E7A3-1462-48DC-B111-C55575B315E0}" srcOrd="0" destOrd="0" presId="urn:microsoft.com/office/officeart/2005/8/layout/chevron2"/>
    <dgm:cxn modelId="{BE8D2DF1-7837-409F-889B-4E3F9BBAEDC1}" srcId="{400DACF6-CAA5-44EF-8019-93899AFEE4FB}" destId="{26FC0B2C-3F4D-4254-8648-25FC77A60092}" srcOrd="1" destOrd="0" parTransId="{2CC384A5-32CF-4E18-9451-031177731BC6}" sibTransId="{57354653-8D1A-4869-AC89-4F3D39B7C680}"/>
    <dgm:cxn modelId="{B2ECBE90-8AF7-4A40-8C6C-9F359F6763C5}" type="presOf" srcId="{CD4AF255-534E-4E7E-9D8C-CD8B449A37CE}" destId="{85F6E7A3-1462-48DC-B111-C55575B315E0}" srcOrd="0" destOrd="1" presId="urn:microsoft.com/office/officeart/2005/8/layout/chevron2"/>
    <dgm:cxn modelId="{450A9A9B-5C95-41DB-8E0E-C44F92C012E0}" type="presParOf" srcId="{28A99B98-F0FA-4539-ABBF-E6E9A8C6EC80}" destId="{576ED86B-2BF1-48C3-830C-5166055E81EC}" srcOrd="0" destOrd="0" presId="urn:microsoft.com/office/officeart/2005/8/layout/chevron2"/>
    <dgm:cxn modelId="{C4771C59-7E3A-4F99-954D-3B3F47831434}" type="presParOf" srcId="{576ED86B-2BF1-48C3-830C-5166055E81EC}" destId="{0284BFB9-9E5B-4034-B6F9-D543825B9E1D}" srcOrd="0" destOrd="0" presId="urn:microsoft.com/office/officeart/2005/8/layout/chevron2"/>
    <dgm:cxn modelId="{07A79660-2BDF-458A-8AB7-8F0AD7482651}" type="presParOf" srcId="{576ED86B-2BF1-48C3-830C-5166055E81EC}" destId="{05C435D7-5E83-44A2-B50D-D53E3479CABA}" srcOrd="1" destOrd="0" presId="urn:microsoft.com/office/officeart/2005/8/layout/chevron2"/>
    <dgm:cxn modelId="{ED87F112-054A-4EA4-B269-BF6D969274F1}" type="presParOf" srcId="{28A99B98-F0FA-4539-ABBF-E6E9A8C6EC80}" destId="{742C6F59-3D20-4008-90F5-8AB06F86A8A1}" srcOrd="1" destOrd="0" presId="urn:microsoft.com/office/officeart/2005/8/layout/chevron2"/>
    <dgm:cxn modelId="{BE661C68-CBBC-419F-A544-26298F80A734}" type="presParOf" srcId="{28A99B98-F0FA-4539-ABBF-E6E9A8C6EC80}" destId="{C476F77D-CCE8-421B-8056-B71C49C1AD63}" srcOrd="2" destOrd="0" presId="urn:microsoft.com/office/officeart/2005/8/layout/chevron2"/>
    <dgm:cxn modelId="{C234E403-19C7-48D9-8E01-D15EF4604C54}" type="presParOf" srcId="{C476F77D-CCE8-421B-8056-B71C49C1AD63}" destId="{50A2FBA3-E9F1-4DA0-825A-235C16BB7D8F}" srcOrd="0" destOrd="0" presId="urn:microsoft.com/office/officeart/2005/8/layout/chevron2"/>
    <dgm:cxn modelId="{BC2C4F96-DB34-4661-8826-771749C5315F}" type="presParOf" srcId="{C476F77D-CCE8-421B-8056-B71C49C1AD63}" destId="{85F6E7A3-1462-48DC-B111-C55575B315E0}" srcOrd="1" destOrd="0" presId="urn:microsoft.com/office/officeart/2005/8/layout/chevron2"/>
    <dgm:cxn modelId="{33CAAA78-0D2E-4FC8-BB4A-CB37FAB2EAAE}" type="presParOf" srcId="{28A99B98-F0FA-4539-ABBF-E6E9A8C6EC80}" destId="{69FA0E42-5F79-4262-81AE-2EF207C9AFAE}" srcOrd="3" destOrd="0" presId="urn:microsoft.com/office/officeart/2005/8/layout/chevron2"/>
    <dgm:cxn modelId="{931F36A5-EEAF-46B1-9522-CD5203E1017B}" type="presParOf" srcId="{28A99B98-F0FA-4539-ABBF-E6E9A8C6EC80}" destId="{F810C2BC-3FDF-4629-AB2B-D453B6EC5C5F}" srcOrd="4" destOrd="0" presId="urn:microsoft.com/office/officeart/2005/8/layout/chevron2"/>
    <dgm:cxn modelId="{F383E345-C1E0-4DC8-9030-FFA7D05678D3}" type="presParOf" srcId="{F810C2BC-3FDF-4629-AB2B-D453B6EC5C5F}" destId="{F7B446E7-11BD-4EBA-8202-D22E8B6C3ECE}" srcOrd="0" destOrd="0" presId="urn:microsoft.com/office/officeart/2005/8/layout/chevron2"/>
    <dgm:cxn modelId="{BDBBF84E-133C-4502-9EA2-C3BA96E5C8A2}" type="presParOf" srcId="{F810C2BC-3FDF-4629-AB2B-D453B6EC5C5F}" destId="{007AA7EB-436B-417A-AB63-71244CD71DD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C9E67-FA34-4A50-A219-4FED2ED7EFC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da-DK"/>
        </a:p>
      </dgm:t>
    </dgm:pt>
    <dgm:pt modelId="{B874BE61-390B-4476-A451-114DC1564021}">
      <dgm:prSet phldrT="[Tekst]"/>
      <dgm:spPr/>
      <dgm:t>
        <a:bodyPr/>
        <a:lstStyle/>
        <a:p>
          <a:r>
            <a:rPr lang="da-DK" dirty="0" smtClean="0">
              <a:solidFill>
                <a:schemeClr val="tx1"/>
              </a:solidFill>
            </a:rPr>
            <a:t>Dikotomi</a:t>
          </a:r>
          <a:endParaRPr lang="da-DK" dirty="0">
            <a:solidFill>
              <a:schemeClr val="tx1"/>
            </a:solidFill>
          </a:endParaRPr>
        </a:p>
      </dgm:t>
    </dgm:pt>
    <dgm:pt modelId="{90996E0D-B561-43D2-927A-0429340790AA}" type="parTrans" cxnId="{1A4CAA42-EC94-4AE6-88E8-11C4E63E2DD5}">
      <dgm:prSet/>
      <dgm:spPr/>
      <dgm:t>
        <a:bodyPr/>
        <a:lstStyle/>
        <a:p>
          <a:endParaRPr lang="da-DK"/>
        </a:p>
      </dgm:t>
    </dgm:pt>
    <dgm:pt modelId="{A08C8753-D01B-4FBE-92A3-4800357C9BDF}" type="sibTrans" cxnId="{1A4CAA42-EC94-4AE6-88E8-11C4E63E2DD5}">
      <dgm:prSet/>
      <dgm:spPr/>
      <dgm:t>
        <a:bodyPr/>
        <a:lstStyle/>
        <a:p>
          <a:endParaRPr lang="da-DK"/>
        </a:p>
      </dgm:t>
    </dgm:pt>
    <dgm:pt modelId="{A3A111CA-4374-4B72-9A71-C85B258B8ED6}">
      <dgm:prSet phldrT="[Tekst]"/>
      <dgm:spPr/>
      <dgm:t>
        <a:bodyPr/>
        <a:lstStyle/>
        <a:p>
          <a:r>
            <a:rPr lang="da-DK" dirty="0" smtClean="0">
              <a:solidFill>
                <a:schemeClr val="tx1"/>
              </a:solidFill>
              <a:latin typeface="Times New Roman" pitchFamily="18" charset="0"/>
              <a:ea typeface="+mn-ea"/>
              <a:cs typeface="Times New Roman" pitchFamily="18" charset="0"/>
            </a:rPr>
            <a:t>Teori og praksis er helt forskellige og absolutte modsætninger </a:t>
          </a:r>
          <a:endParaRPr lang="da-DK" dirty="0"/>
        </a:p>
      </dgm:t>
    </dgm:pt>
    <dgm:pt modelId="{0854BB30-0EEF-4710-B93C-2162F09CE974}" type="parTrans" cxnId="{5279F55E-DA21-4F32-8D08-6D8424618EA6}">
      <dgm:prSet/>
      <dgm:spPr/>
      <dgm:t>
        <a:bodyPr/>
        <a:lstStyle/>
        <a:p>
          <a:endParaRPr lang="da-DK"/>
        </a:p>
      </dgm:t>
    </dgm:pt>
    <dgm:pt modelId="{4B91FD15-0CEE-497E-A187-4B0EE3EB5DCB}" type="sibTrans" cxnId="{5279F55E-DA21-4F32-8D08-6D8424618EA6}">
      <dgm:prSet/>
      <dgm:spPr/>
      <dgm:t>
        <a:bodyPr/>
        <a:lstStyle/>
        <a:p>
          <a:endParaRPr lang="da-DK"/>
        </a:p>
      </dgm:t>
    </dgm:pt>
    <dgm:pt modelId="{460BE4A6-EDF3-4FD8-8D9E-8A9F6EBEE047}">
      <dgm:prSet phldrT="[Tekst]"/>
      <dgm:spPr/>
      <dgm:t>
        <a:bodyPr/>
        <a:lstStyle/>
        <a:p>
          <a:r>
            <a:rPr lang="da-DK" dirty="0" smtClean="0">
              <a:solidFill>
                <a:schemeClr val="tx1"/>
              </a:solidFill>
            </a:rPr>
            <a:t>Polaritet</a:t>
          </a:r>
          <a:endParaRPr lang="da-DK" dirty="0">
            <a:solidFill>
              <a:schemeClr val="tx1"/>
            </a:solidFill>
          </a:endParaRPr>
        </a:p>
      </dgm:t>
    </dgm:pt>
    <dgm:pt modelId="{3CC97F21-A8CD-4BC0-9AF7-DFCF16470BBB}" type="parTrans" cxnId="{3DD4A654-3C8E-40DA-9428-2AB469322DFD}">
      <dgm:prSet/>
      <dgm:spPr/>
      <dgm:t>
        <a:bodyPr/>
        <a:lstStyle/>
        <a:p>
          <a:endParaRPr lang="da-DK"/>
        </a:p>
      </dgm:t>
    </dgm:pt>
    <dgm:pt modelId="{A0A59731-9FFC-4F88-95F0-8F2B31DD1C1A}" type="sibTrans" cxnId="{3DD4A654-3C8E-40DA-9428-2AB469322DFD}">
      <dgm:prSet/>
      <dgm:spPr/>
      <dgm:t>
        <a:bodyPr/>
        <a:lstStyle/>
        <a:p>
          <a:endParaRPr lang="da-DK"/>
        </a:p>
      </dgm:t>
    </dgm:pt>
    <dgm:pt modelId="{1B17531D-87B9-4B72-A857-BD92A957D897}">
      <dgm:prSet phldrT="[Tekst]"/>
      <dgm:spPr/>
      <dgm:t>
        <a:bodyPr/>
        <a:lstStyle/>
        <a:p>
          <a:r>
            <a:rPr lang="da-DK" dirty="0" smtClean="0">
              <a:solidFill>
                <a:schemeClr val="tx1"/>
              </a:solidFill>
              <a:latin typeface="Times New Roman" pitchFamily="18" charset="0"/>
              <a:ea typeface="+mn-ea"/>
              <a:cs typeface="Times New Roman" pitchFamily="18" charset="0"/>
            </a:rPr>
            <a:t>Teori og praksis </a:t>
          </a:r>
          <a:r>
            <a:rPr lang="da-DK" smtClean="0">
              <a:solidFill>
                <a:schemeClr val="tx1"/>
              </a:solidFill>
              <a:latin typeface="Times New Roman" pitchFamily="18" charset="0"/>
              <a:ea typeface="+mn-ea"/>
              <a:cs typeface="Times New Roman" pitchFamily="18" charset="0"/>
            </a:rPr>
            <a:t>er modsætninger </a:t>
          </a:r>
          <a:r>
            <a:rPr lang="da-DK" dirty="0" smtClean="0">
              <a:solidFill>
                <a:schemeClr val="tx1"/>
              </a:solidFill>
              <a:latin typeface="Times New Roman" pitchFamily="18" charset="0"/>
              <a:ea typeface="+mn-ea"/>
              <a:cs typeface="Times New Roman" pitchFamily="18" charset="0"/>
            </a:rPr>
            <a:t>men tvetydigt forbundne</a:t>
          </a:r>
          <a:endParaRPr lang="da-DK" dirty="0"/>
        </a:p>
      </dgm:t>
    </dgm:pt>
    <dgm:pt modelId="{C654BD33-CE9C-4BF9-BAF2-0B2337FC0E09}" type="parTrans" cxnId="{9EF25EDB-5B69-4CD5-B17D-82EDF88A04A9}">
      <dgm:prSet/>
      <dgm:spPr/>
      <dgm:t>
        <a:bodyPr/>
        <a:lstStyle/>
        <a:p>
          <a:endParaRPr lang="da-DK"/>
        </a:p>
      </dgm:t>
    </dgm:pt>
    <dgm:pt modelId="{B2BD8C3B-6FF4-4B77-A53C-ECE6EBF7AF55}" type="sibTrans" cxnId="{9EF25EDB-5B69-4CD5-B17D-82EDF88A04A9}">
      <dgm:prSet/>
      <dgm:spPr/>
      <dgm:t>
        <a:bodyPr/>
        <a:lstStyle/>
        <a:p>
          <a:endParaRPr lang="da-DK"/>
        </a:p>
      </dgm:t>
    </dgm:pt>
    <dgm:pt modelId="{725AD5D7-BE1E-491A-AEC2-3DDA0DFE0A3E}">
      <dgm:prSet phldrT="[Tekst]"/>
      <dgm:spPr/>
      <dgm:t>
        <a:bodyPr/>
        <a:lstStyle/>
        <a:p>
          <a:r>
            <a:rPr lang="da-DK" dirty="0" smtClean="0">
              <a:solidFill>
                <a:schemeClr val="tx1"/>
              </a:solidFill>
            </a:rPr>
            <a:t>Fusion</a:t>
          </a:r>
          <a:endParaRPr lang="da-DK" dirty="0">
            <a:solidFill>
              <a:schemeClr val="tx1"/>
            </a:solidFill>
          </a:endParaRPr>
        </a:p>
      </dgm:t>
    </dgm:pt>
    <dgm:pt modelId="{D9C667FF-5EF4-47B7-A3D6-D6E7A20B45E0}" type="parTrans" cxnId="{66BAAECB-DC06-41DE-BC59-BDF7BFF6A9DE}">
      <dgm:prSet/>
      <dgm:spPr/>
      <dgm:t>
        <a:bodyPr/>
        <a:lstStyle/>
        <a:p>
          <a:endParaRPr lang="da-DK"/>
        </a:p>
      </dgm:t>
    </dgm:pt>
    <dgm:pt modelId="{0FB27264-19B3-4680-8330-1E04E1AF5533}" type="sibTrans" cxnId="{66BAAECB-DC06-41DE-BC59-BDF7BFF6A9DE}">
      <dgm:prSet/>
      <dgm:spPr/>
      <dgm:t>
        <a:bodyPr/>
        <a:lstStyle/>
        <a:p>
          <a:endParaRPr lang="da-DK"/>
        </a:p>
      </dgm:t>
    </dgm:pt>
    <dgm:pt modelId="{B07CA576-6E42-49AB-8E83-EC439B867C6D}">
      <dgm:prSet phldrT="[Tekst]"/>
      <dgm:spPr/>
      <dgm:t>
        <a:bodyPr/>
        <a:lstStyle/>
        <a:p>
          <a:r>
            <a:rPr lang="da-DK" dirty="0" smtClean="0">
              <a:solidFill>
                <a:schemeClr val="tx1"/>
              </a:solidFill>
            </a:rPr>
            <a:t>Dialektik</a:t>
          </a:r>
          <a:endParaRPr lang="da-DK" dirty="0">
            <a:solidFill>
              <a:schemeClr val="tx1"/>
            </a:solidFill>
          </a:endParaRPr>
        </a:p>
      </dgm:t>
    </dgm:pt>
    <dgm:pt modelId="{3FFC7506-1043-485E-8216-3F78A996054A}" type="parTrans" cxnId="{00966FCF-FF4D-48F1-B553-C7CAD8D21DB2}">
      <dgm:prSet/>
      <dgm:spPr/>
      <dgm:t>
        <a:bodyPr/>
        <a:lstStyle/>
        <a:p>
          <a:endParaRPr lang="da-DK"/>
        </a:p>
      </dgm:t>
    </dgm:pt>
    <dgm:pt modelId="{2C9077F5-AD0F-45BB-BA13-F15F110A8535}" type="sibTrans" cxnId="{00966FCF-FF4D-48F1-B553-C7CAD8D21DB2}">
      <dgm:prSet/>
      <dgm:spPr/>
      <dgm:t>
        <a:bodyPr/>
        <a:lstStyle/>
        <a:p>
          <a:endParaRPr lang="da-DK"/>
        </a:p>
      </dgm:t>
    </dgm:pt>
    <dgm:pt modelId="{8CC3BEDD-16A1-4119-9E7C-3530ABF84B18}">
      <dgm:prSet phldrT="[Tekst]"/>
      <dgm:spPr/>
      <dgm:t>
        <a:bodyPr/>
        <a:lstStyle/>
        <a:p>
          <a:r>
            <a:rPr lang="da-DK" dirty="0" smtClean="0">
              <a:solidFill>
                <a:schemeClr val="tx1"/>
              </a:solidFill>
              <a:latin typeface="Times New Roman" pitchFamily="18" charset="0"/>
              <a:ea typeface="+mn-ea"/>
              <a:cs typeface="Times New Roman" pitchFamily="18" charset="0"/>
            </a:rPr>
            <a:t>Teori og praksis er forskellige men relaterer sig til hinanden ved at uddybe hinanden</a:t>
          </a:r>
          <a:endParaRPr lang="da-DK" dirty="0"/>
        </a:p>
      </dgm:t>
    </dgm:pt>
    <dgm:pt modelId="{927810EF-151D-4A68-B1FB-2D31FC90CAD3}" type="parTrans" cxnId="{20555044-E322-48CA-B39C-818C0E011C7D}">
      <dgm:prSet/>
      <dgm:spPr/>
      <dgm:t>
        <a:bodyPr/>
        <a:lstStyle/>
        <a:p>
          <a:endParaRPr lang="da-DK"/>
        </a:p>
      </dgm:t>
    </dgm:pt>
    <dgm:pt modelId="{D3BB26D8-2AF0-4976-949F-8BA3D3D5A71C}" type="sibTrans" cxnId="{20555044-E322-48CA-B39C-818C0E011C7D}">
      <dgm:prSet/>
      <dgm:spPr/>
      <dgm:t>
        <a:bodyPr/>
        <a:lstStyle/>
        <a:p>
          <a:endParaRPr lang="da-DK"/>
        </a:p>
      </dgm:t>
    </dgm:pt>
    <dgm:pt modelId="{775BEA7C-5BFA-413B-B3EF-D7C2B1DBBBBF}">
      <dgm:prSet phldrT="[Tekst]"/>
      <dgm:spPr/>
      <dgm:t>
        <a:bodyPr/>
        <a:lstStyle/>
        <a:p>
          <a:r>
            <a:rPr lang="da-DK" dirty="0" smtClean="0">
              <a:solidFill>
                <a:schemeClr val="tx1"/>
              </a:solidFill>
              <a:latin typeface="Times New Roman" pitchFamily="18" charset="0"/>
              <a:ea typeface="+mn-ea"/>
              <a:cs typeface="Times New Roman" pitchFamily="18" charset="0"/>
            </a:rPr>
            <a:t>Teori og praksis er uløseligt forbundne og relation er etisk funderet</a:t>
          </a:r>
          <a:endParaRPr lang="da-DK" dirty="0"/>
        </a:p>
      </dgm:t>
    </dgm:pt>
    <dgm:pt modelId="{3AEB46B6-1AC3-4179-97CC-67FBBCA482FB}" type="sibTrans" cxnId="{ADE99924-0F04-4B20-B504-DFA3037E2B68}">
      <dgm:prSet/>
      <dgm:spPr/>
      <dgm:t>
        <a:bodyPr/>
        <a:lstStyle/>
        <a:p>
          <a:endParaRPr lang="da-DK"/>
        </a:p>
      </dgm:t>
    </dgm:pt>
    <dgm:pt modelId="{A9DA61B5-44A0-4A73-9F56-F16CB9CBE702}" type="parTrans" cxnId="{ADE99924-0F04-4B20-B504-DFA3037E2B68}">
      <dgm:prSet/>
      <dgm:spPr/>
      <dgm:t>
        <a:bodyPr/>
        <a:lstStyle/>
        <a:p>
          <a:endParaRPr lang="da-DK"/>
        </a:p>
      </dgm:t>
    </dgm:pt>
    <dgm:pt modelId="{E1EE1D08-59B9-4922-8B20-D6F10AF377CB}" type="pres">
      <dgm:prSet presAssocID="{83FC9E67-FA34-4A50-A219-4FED2ED7EFC9}" presName="Name0" presStyleCnt="0">
        <dgm:presLayoutVars>
          <dgm:dir/>
          <dgm:animLvl val="lvl"/>
          <dgm:resizeHandles val="exact"/>
        </dgm:presLayoutVars>
      </dgm:prSet>
      <dgm:spPr/>
      <dgm:t>
        <a:bodyPr/>
        <a:lstStyle/>
        <a:p>
          <a:endParaRPr lang="da-DK"/>
        </a:p>
      </dgm:t>
    </dgm:pt>
    <dgm:pt modelId="{17FC661D-4B09-4079-806F-76F5897DAA6A}" type="pres">
      <dgm:prSet presAssocID="{B874BE61-390B-4476-A451-114DC1564021}" presName="linNode" presStyleCnt="0"/>
      <dgm:spPr/>
    </dgm:pt>
    <dgm:pt modelId="{B95D741D-2C5F-4360-8533-BE6FEE6CAF25}" type="pres">
      <dgm:prSet presAssocID="{B874BE61-390B-4476-A451-114DC1564021}" presName="parentText" presStyleLbl="node1" presStyleIdx="0" presStyleCnt="4">
        <dgm:presLayoutVars>
          <dgm:chMax val="1"/>
          <dgm:bulletEnabled val="1"/>
        </dgm:presLayoutVars>
      </dgm:prSet>
      <dgm:spPr/>
      <dgm:t>
        <a:bodyPr/>
        <a:lstStyle/>
        <a:p>
          <a:endParaRPr lang="da-DK"/>
        </a:p>
      </dgm:t>
    </dgm:pt>
    <dgm:pt modelId="{B2850D93-C5DD-4DD9-8D7C-717F6F2F4A4D}" type="pres">
      <dgm:prSet presAssocID="{B874BE61-390B-4476-A451-114DC1564021}" presName="descendantText" presStyleLbl="alignAccFollowNode1" presStyleIdx="0" presStyleCnt="4" custLinFactNeighborX="-1057" custLinFactNeighborY="-3959">
        <dgm:presLayoutVars>
          <dgm:bulletEnabled val="1"/>
        </dgm:presLayoutVars>
      </dgm:prSet>
      <dgm:spPr/>
      <dgm:t>
        <a:bodyPr/>
        <a:lstStyle/>
        <a:p>
          <a:endParaRPr lang="da-DK"/>
        </a:p>
      </dgm:t>
    </dgm:pt>
    <dgm:pt modelId="{FC5BD915-A133-4410-A574-11FF1F730ACC}" type="pres">
      <dgm:prSet presAssocID="{A08C8753-D01B-4FBE-92A3-4800357C9BDF}" presName="sp" presStyleCnt="0"/>
      <dgm:spPr/>
    </dgm:pt>
    <dgm:pt modelId="{C6792E72-39C4-43EF-9AE2-26C75C5FDCA2}" type="pres">
      <dgm:prSet presAssocID="{460BE4A6-EDF3-4FD8-8D9E-8A9F6EBEE047}" presName="linNode" presStyleCnt="0"/>
      <dgm:spPr/>
    </dgm:pt>
    <dgm:pt modelId="{F94B2268-0C24-4F05-B4BE-B9BB68B65C9D}" type="pres">
      <dgm:prSet presAssocID="{460BE4A6-EDF3-4FD8-8D9E-8A9F6EBEE047}" presName="parentText" presStyleLbl="node1" presStyleIdx="1" presStyleCnt="4">
        <dgm:presLayoutVars>
          <dgm:chMax val="1"/>
          <dgm:bulletEnabled val="1"/>
        </dgm:presLayoutVars>
      </dgm:prSet>
      <dgm:spPr/>
      <dgm:t>
        <a:bodyPr/>
        <a:lstStyle/>
        <a:p>
          <a:endParaRPr lang="da-DK"/>
        </a:p>
      </dgm:t>
    </dgm:pt>
    <dgm:pt modelId="{E6841FC6-BF0A-4589-BE05-F50B44A330E3}" type="pres">
      <dgm:prSet presAssocID="{460BE4A6-EDF3-4FD8-8D9E-8A9F6EBEE047}" presName="descendantText" presStyleLbl="alignAccFollowNode1" presStyleIdx="1" presStyleCnt="4" custLinFactNeighborX="3850" custLinFactNeighborY="-3191">
        <dgm:presLayoutVars>
          <dgm:bulletEnabled val="1"/>
        </dgm:presLayoutVars>
      </dgm:prSet>
      <dgm:spPr/>
      <dgm:t>
        <a:bodyPr/>
        <a:lstStyle/>
        <a:p>
          <a:endParaRPr lang="da-DK"/>
        </a:p>
      </dgm:t>
    </dgm:pt>
    <dgm:pt modelId="{BA849A0F-B6A6-4C02-8227-555613B881F2}" type="pres">
      <dgm:prSet presAssocID="{A0A59731-9FFC-4F88-95F0-8F2B31DD1C1A}" presName="sp" presStyleCnt="0"/>
      <dgm:spPr/>
    </dgm:pt>
    <dgm:pt modelId="{9BB98DD8-8E25-44A7-B9E9-0240F104D338}" type="pres">
      <dgm:prSet presAssocID="{725AD5D7-BE1E-491A-AEC2-3DDA0DFE0A3E}" presName="linNode" presStyleCnt="0"/>
      <dgm:spPr/>
    </dgm:pt>
    <dgm:pt modelId="{48F1D232-4566-4833-9A03-69DFDC93D663}" type="pres">
      <dgm:prSet presAssocID="{725AD5D7-BE1E-491A-AEC2-3DDA0DFE0A3E}" presName="parentText" presStyleLbl="node1" presStyleIdx="2" presStyleCnt="4">
        <dgm:presLayoutVars>
          <dgm:chMax val="1"/>
          <dgm:bulletEnabled val="1"/>
        </dgm:presLayoutVars>
      </dgm:prSet>
      <dgm:spPr/>
      <dgm:t>
        <a:bodyPr/>
        <a:lstStyle/>
        <a:p>
          <a:endParaRPr lang="da-DK"/>
        </a:p>
      </dgm:t>
    </dgm:pt>
    <dgm:pt modelId="{06458D8A-07A6-44E5-AE6B-64093A06FBC3}" type="pres">
      <dgm:prSet presAssocID="{725AD5D7-BE1E-491A-AEC2-3DDA0DFE0A3E}" presName="descendantText" presStyleLbl="alignAccFollowNode1" presStyleIdx="2" presStyleCnt="4">
        <dgm:presLayoutVars>
          <dgm:bulletEnabled val="1"/>
        </dgm:presLayoutVars>
      </dgm:prSet>
      <dgm:spPr/>
      <dgm:t>
        <a:bodyPr/>
        <a:lstStyle/>
        <a:p>
          <a:endParaRPr lang="da-DK"/>
        </a:p>
      </dgm:t>
    </dgm:pt>
    <dgm:pt modelId="{BD501676-E25B-43B0-848F-2CE52F01D9BC}" type="pres">
      <dgm:prSet presAssocID="{0FB27264-19B3-4680-8330-1E04E1AF5533}" presName="sp" presStyleCnt="0"/>
      <dgm:spPr/>
    </dgm:pt>
    <dgm:pt modelId="{90627121-A923-465D-89EB-5E043ED99155}" type="pres">
      <dgm:prSet presAssocID="{B07CA576-6E42-49AB-8E83-EC439B867C6D}" presName="linNode" presStyleCnt="0"/>
      <dgm:spPr/>
    </dgm:pt>
    <dgm:pt modelId="{2294F8E6-02D4-4E49-8D7D-FBF353212A33}" type="pres">
      <dgm:prSet presAssocID="{B07CA576-6E42-49AB-8E83-EC439B867C6D}" presName="parentText" presStyleLbl="node1" presStyleIdx="3" presStyleCnt="4">
        <dgm:presLayoutVars>
          <dgm:chMax val="1"/>
          <dgm:bulletEnabled val="1"/>
        </dgm:presLayoutVars>
      </dgm:prSet>
      <dgm:spPr/>
      <dgm:t>
        <a:bodyPr/>
        <a:lstStyle/>
        <a:p>
          <a:endParaRPr lang="da-DK"/>
        </a:p>
      </dgm:t>
    </dgm:pt>
    <dgm:pt modelId="{AF34E1D2-F1E1-4546-855F-8993DD47EE89}" type="pres">
      <dgm:prSet presAssocID="{B07CA576-6E42-49AB-8E83-EC439B867C6D}" presName="descendantText" presStyleLbl="alignAccFollowNode1" presStyleIdx="3" presStyleCnt="4">
        <dgm:presLayoutVars>
          <dgm:bulletEnabled val="1"/>
        </dgm:presLayoutVars>
      </dgm:prSet>
      <dgm:spPr/>
      <dgm:t>
        <a:bodyPr/>
        <a:lstStyle/>
        <a:p>
          <a:endParaRPr lang="da-DK"/>
        </a:p>
      </dgm:t>
    </dgm:pt>
  </dgm:ptLst>
  <dgm:cxnLst>
    <dgm:cxn modelId="{676BA823-3443-434A-9107-602107C304BF}" type="presOf" srcId="{460BE4A6-EDF3-4FD8-8D9E-8A9F6EBEE047}" destId="{F94B2268-0C24-4F05-B4BE-B9BB68B65C9D}" srcOrd="0" destOrd="0" presId="urn:microsoft.com/office/officeart/2005/8/layout/vList5"/>
    <dgm:cxn modelId="{ADE99924-0F04-4B20-B504-DFA3037E2B68}" srcId="{725AD5D7-BE1E-491A-AEC2-3DDA0DFE0A3E}" destId="{775BEA7C-5BFA-413B-B3EF-D7C2B1DBBBBF}" srcOrd="0" destOrd="0" parTransId="{A9DA61B5-44A0-4A73-9F56-F16CB9CBE702}" sibTransId="{3AEB46B6-1AC3-4179-97CC-67FBBCA482FB}"/>
    <dgm:cxn modelId="{8DFE7B13-345E-43A5-A171-324F41E003E5}" type="presOf" srcId="{725AD5D7-BE1E-491A-AEC2-3DDA0DFE0A3E}" destId="{48F1D232-4566-4833-9A03-69DFDC93D663}" srcOrd="0" destOrd="0" presId="urn:microsoft.com/office/officeart/2005/8/layout/vList5"/>
    <dgm:cxn modelId="{7DD4C159-BDB7-4573-B64D-1CFD9E295CEB}" type="presOf" srcId="{B07CA576-6E42-49AB-8E83-EC439B867C6D}" destId="{2294F8E6-02D4-4E49-8D7D-FBF353212A33}" srcOrd="0" destOrd="0" presId="urn:microsoft.com/office/officeart/2005/8/layout/vList5"/>
    <dgm:cxn modelId="{9EF25EDB-5B69-4CD5-B17D-82EDF88A04A9}" srcId="{460BE4A6-EDF3-4FD8-8D9E-8A9F6EBEE047}" destId="{1B17531D-87B9-4B72-A857-BD92A957D897}" srcOrd="0" destOrd="0" parTransId="{C654BD33-CE9C-4BF9-BAF2-0B2337FC0E09}" sibTransId="{B2BD8C3B-6FF4-4B77-A53C-ECE6EBF7AF55}"/>
    <dgm:cxn modelId="{5279F55E-DA21-4F32-8D08-6D8424618EA6}" srcId="{B874BE61-390B-4476-A451-114DC1564021}" destId="{A3A111CA-4374-4B72-9A71-C85B258B8ED6}" srcOrd="0" destOrd="0" parTransId="{0854BB30-0EEF-4710-B93C-2162F09CE974}" sibTransId="{4B91FD15-0CEE-497E-A187-4B0EE3EB5DCB}"/>
    <dgm:cxn modelId="{AF50E2E8-A8C4-494E-ABA7-C112E7B429CD}" type="presOf" srcId="{1B17531D-87B9-4B72-A857-BD92A957D897}" destId="{E6841FC6-BF0A-4589-BE05-F50B44A330E3}" srcOrd="0" destOrd="0" presId="urn:microsoft.com/office/officeart/2005/8/layout/vList5"/>
    <dgm:cxn modelId="{DC1C1EA0-624A-4144-838C-72CEC182DEBD}" type="presOf" srcId="{83FC9E67-FA34-4A50-A219-4FED2ED7EFC9}" destId="{E1EE1D08-59B9-4922-8B20-D6F10AF377CB}" srcOrd="0" destOrd="0" presId="urn:microsoft.com/office/officeart/2005/8/layout/vList5"/>
    <dgm:cxn modelId="{3DD4A654-3C8E-40DA-9428-2AB469322DFD}" srcId="{83FC9E67-FA34-4A50-A219-4FED2ED7EFC9}" destId="{460BE4A6-EDF3-4FD8-8D9E-8A9F6EBEE047}" srcOrd="1" destOrd="0" parTransId="{3CC97F21-A8CD-4BC0-9AF7-DFCF16470BBB}" sibTransId="{A0A59731-9FFC-4F88-95F0-8F2B31DD1C1A}"/>
    <dgm:cxn modelId="{815238DF-4BC5-4AB1-807B-DF200967FE91}" type="presOf" srcId="{A3A111CA-4374-4B72-9A71-C85B258B8ED6}" destId="{B2850D93-C5DD-4DD9-8D7C-717F6F2F4A4D}" srcOrd="0" destOrd="0" presId="urn:microsoft.com/office/officeart/2005/8/layout/vList5"/>
    <dgm:cxn modelId="{1A4CAA42-EC94-4AE6-88E8-11C4E63E2DD5}" srcId="{83FC9E67-FA34-4A50-A219-4FED2ED7EFC9}" destId="{B874BE61-390B-4476-A451-114DC1564021}" srcOrd="0" destOrd="0" parTransId="{90996E0D-B561-43D2-927A-0429340790AA}" sibTransId="{A08C8753-D01B-4FBE-92A3-4800357C9BDF}"/>
    <dgm:cxn modelId="{9FD1FDD2-56FD-4E42-8F64-AA9A263A5E06}" type="presOf" srcId="{B874BE61-390B-4476-A451-114DC1564021}" destId="{B95D741D-2C5F-4360-8533-BE6FEE6CAF25}" srcOrd="0" destOrd="0" presId="urn:microsoft.com/office/officeart/2005/8/layout/vList5"/>
    <dgm:cxn modelId="{5EB73269-6759-4AE4-AC8E-88E0328036EA}" type="presOf" srcId="{8CC3BEDD-16A1-4119-9E7C-3530ABF84B18}" destId="{AF34E1D2-F1E1-4546-855F-8993DD47EE89}" srcOrd="0" destOrd="0" presId="urn:microsoft.com/office/officeart/2005/8/layout/vList5"/>
    <dgm:cxn modelId="{66BAAECB-DC06-41DE-BC59-BDF7BFF6A9DE}" srcId="{83FC9E67-FA34-4A50-A219-4FED2ED7EFC9}" destId="{725AD5D7-BE1E-491A-AEC2-3DDA0DFE0A3E}" srcOrd="2" destOrd="0" parTransId="{D9C667FF-5EF4-47B7-A3D6-D6E7A20B45E0}" sibTransId="{0FB27264-19B3-4680-8330-1E04E1AF5533}"/>
    <dgm:cxn modelId="{84A20623-6044-4E4C-BD12-41BE45EF46FE}" type="presOf" srcId="{775BEA7C-5BFA-413B-B3EF-D7C2B1DBBBBF}" destId="{06458D8A-07A6-44E5-AE6B-64093A06FBC3}" srcOrd="0" destOrd="0" presId="urn:microsoft.com/office/officeart/2005/8/layout/vList5"/>
    <dgm:cxn modelId="{00966FCF-FF4D-48F1-B553-C7CAD8D21DB2}" srcId="{83FC9E67-FA34-4A50-A219-4FED2ED7EFC9}" destId="{B07CA576-6E42-49AB-8E83-EC439B867C6D}" srcOrd="3" destOrd="0" parTransId="{3FFC7506-1043-485E-8216-3F78A996054A}" sibTransId="{2C9077F5-AD0F-45BB-BA13-F15F110A8535}"/>
    <dgm:cxn modelId="{20555044-E322-48CA-B39C-818C0E011C7D}" srcId="{B07CA576-6E42-49AB-8E83-EC439B867C6D}" destId="{8CC3BEDD-16A1-4119-9E7C-3530ABF84B18}" srcOrd="0" destOrd="0" parTransId="{927810EF-151D-4A68-B1FB-2D31FC90CAD3}" sibTransId="{D3BB26D8-2AF0-4976-949F-8BA3D3D5A71C}"/>
    <dgm:cxn modelId="{FD183E3A-A001-4C9C-B43C-BFBF967BD2C6}" type="presParOf" srcId="{E1EE1D08-59B9-4922-8B20-D6F10AF377CB}" destId="{17FC661D-4B09-4079-806F-76F5897DAA6A}" srcOrd="0" destOrd="0" presId="urn:microsoft.com/office/officeart/2005/8/layout/vList5"/>
    <dgm:cxn modelId="{2A9CEA84-51A9-4EC2-ACA9-2DFDC638F406}" type="presParOf" srcId="{17FC661D-4B09-4079-806F-76F5897DAA6A}" destId="{B95D741D-2C5F-4360-8533-BE6FEE6CAF25}" srcOrd="0" destOrd="0" presId="urn:microsoft.com/office/officeart/2005/8/layout/vList5"/>
    <dgm:cxn modelId="{C6211127-DBA3-4CCE-AD13-96BF35531808}" type="presParOf" srcId="{17FC661D-4B09-4079-806F-76F5897DAA6A}" destId="{B2850D93-C5DD-4DD9-8D7C-717F6F2F4A4D}" srcOrd="1" destOrd="0" presId="urn:microsoft.com/office/officeart/2005/8/layout/vList5"/>
    <dgm:cxn modelId="{54F9F60E-E976-46A6-AFE4-7A83B8800CED}" type="presParOf" srcId="{E1EE1D08-59B9-4922-8B20-D6F10AF377CB}" destId="{FC5BD915-A133-4410-A574-11FF1F730ACC}" srcOrd="1" destOrd="0" presId="urn:microsoft.com/office/officeart/2005/8/layout/vList5"/>
    <dgm:cxn modelId="{4BFA28C8-FEEA-47FD-B794-4EF1ECE0237C}" type="presParOf" srcId="{E1EE1D08-59B9-4922-8B20-D6F10AF377CB}" destId="{C6792E72-39C4-43EF-9AE2-26C75C5FDCA2}" srcOrd="2" destOrd="0" presId="urn:microsoft.com/office/officeart/2005/8/layout/vList5"/>
    <dgm:cxn modelId="{5DF9B5AE-4FBE-4B68-8842-728ED8A13A16}" type="presParOf" srcId="{C6792E72-39C4-43EF-9AE2-26C75C5FDCA2}" destId="{F94B2268-0C24-4F05-B4BE-B9BB68B65C9D}" srcOrd="0" destOrd="0" presId="urn:microsoft.com/office/officeart/2005/8/layout/vList5"/>
    <dgm:cxn modelId="{E002F455-7F0B-4F80-B77D-2332270C92E9}" type="presParOf" srcId="{C6792E72-39C4-43EF-9AE2-26C75C5FDCA2}" destId="{E6841FC6-BF0A-4589-BE05-F50B44A330E3}" srcOrd="1" destOrd="0" presId="urn:microsoft.com/office/officeart/2005/8/layout/vList5"/>
    <dgm:cxn modelId="{D69CEBD9-63F9-4569-B191-D506B125D0D7}" type="presParOf" srcId="{E1EE1D08-59B9-4922-8B20-D6F10AF377CB}" destId="{BA849A0F-B6A6-4C02-8227-555613B881F2}" srcOrd="3" destOrd="0" presId="urn:microsoft.com/office/officeart/2005/8/layout/vList5"/>
    <dgm:cxn modelId="{9D6A52FE-D361-4D33-A985-4B8F6D0936DD}" type="presParOf" srcId="{E1EE1D08-59B9-4922-8B20-D6F10AF377CB}" destId="{9BB98DD8-8E25-44A7-B9E9-0240F104D338}" srcOrd="4" destOrd="0" presId="urn:microsoft.com/office/officeart/2005/8/layout/vList5"/>
    <dgm:cxn modelId="{8B03036A-7BEA-4F93-815D-C149AC1D20F4}" type="presParOf" srcId="{9BB98DD8-8E25-44A7-B9E9-0240F104D338}" destId="{48F1D232-4566-4833-9A03-69DFDC93D663}" srcOrd="0" destOrd="0" presId="urn:microsoft.com/office/officeart/2005/8/layout/vList5"/>
    <dgm:cxn modelId="{E768A3B5-BEBF-4849-BAFA-E335F9EA13F5}" type="presParOf" srcId="{9BB98DD8-8E25-44A7-B9E9-0240F104D338}" destId="{06458D8A-07A6-44E5-AE6B-64093A06FBC3}" srcOrd="1" destOrd="0" presId="urn:microsoft.com/office/officeart/2005/8/layout/vList5"/>
    <dgm:cxn modelId="{54CC6DA7-2B4F-4319-9441-50B3F2D7B9B3}" type="presParOf" srcId="{E1EE1D08-59B9-4922-8B20-D6F10AF377CB}" destId="{BD501676-E25B-43B0-848F-2CE52F01D9BC}" srcOrd="5" destOrd="0" presId="urn:microsoft.com/office/officeart/2005/8/layout/vList5"/>
    <dgm:cxn modelId="{1F5C0E64-93BA-4024-892F-4F800CD32727}" type="presParOf" srcId="{E1EE1D08-59B9-4922-8B20-D6F10AF377CB}" destId="{90627121-A923-465D-89EB-5E043ED99155}" srcOrd="6" destOrd="0" presId="urn:microsoft.com/office/officeart/2005/8/layout/vList5"/>
    <dgm:cxn modelId="{36DF62AA-C337-4D90-8D9E-AD6FCC1D060B}" type="presParOf" srcId="{90627121-A923-465D-89EB-5E043ED99155}" destId="{2294F8E6-02D4-4E49-8D7D-FBF353212A33}" srcOrd="0" destOrd="0" presId="urn:microsoft.com/office/officeart/2005/8/layout/vList5"/>
    <dgm:cxn modelId="{B025B167-8F75-4CE6-B153-984A9FD2D600}" type="presParOf" srcId="{90627121-A923-465D-89EB-5E043ED99155}" destId="{AF34E1D2-F1E1-4546-855F-8993DD47EE8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84BFB9-9E5B-4034-B6F9-D543825B9E1D}">
      <dsp:nvSpPr>
        <dsp:cNvPr id="0" name=""/>
        <dsp:cNvSpPr/>
      </dsp:nvSpPr>
      <dsp:spPr>
        <a:xfrm rot="5400000">
          <a:off x="-181750" y="183915"/>
          <a:ext cx="1211671" cy="848170"/>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da-DK" sz="2400" kern="1200" dirty="0"/>
        </a:p>
      </dsp:txBody>
      <dsp:txXfrm rot="5400000">
        <a:off x="-181750" y="183915"/>
        <a:ext cx="1211671" cy="848170"/>
      </dsp:txXfrm>
    </dsp:sp>
    <dsp:sp modelId="{05C435D7-5E83-44A2-B50D-D53E3479CABA}">
      <dsp:nvSpPr>
        <dsp:cNvPr id="0" name=""/>
        <dsp:cNvSpPr/>
      </dsp:nvSpPr>
      <dsp:spPr>
        <a:xfrm rot="5400000">
          <a:off x="4241135" y="-3390800"/>
          <a:ext cx="787586" cy="75735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da-DK" sz="1700" kern="1200" dirty="0" smtClean="0">
              <a:latin typeface="Times New Roman" pitchFamily="18" charset="0"/>
              <a:cs typeface="Times New Roman" pitchFamily="18" charset="0"/>
            </a:rPr>
            <a:t>Teori som </a:t>
          </a:r>
          <a:r>
            <a:rPr lang="da-DK" sz="1700" b="1" kern="1200" dirty="0" smtClean="0">
              <a:latin typeface="Times New Roman" pitchFamily="18" charset="0"/>
              <a:cs typeface="Times New Roman" pitchFamily="18" charset="0"/>
            </a:rPr>
            <a:t>handlingsforeskrivende </a:t>
          </a:r>
          <a:r>
            <a:rPr lang="da-DK" sz="1700" b="0" kern="1200" dirty="0" smtClean="0">
              <a:latin typeface="Times New Roman" pitchFamily="18" charset="0"/>
              <a:cs typeface="Times New Roman" pitchFamily="18" charset="0"/>
            </a:rPr>
            <a:t>Fx </a:t>
          </a:r>
          <a:r>
            <a:rPr lang="da-DK" sz="1700" kern="1200" dirty="0" smtClean="0">
              <a:latin typeface="Times New Roman" pitchFamily="18" charset="0"/>
              <a:cs typeface="Times New Roman" pitchFamily="18" charset="0"/>
            </a:rPr>
            <a:t>konkrete metoder til undervisning i praksis (1: 1)</a:t>
          </a:r>
          <a:endParaRPr lang="da-DK" sz="1700" kern="1200" dirty="0"/>
        </a:p>
        <a:p>
          <a:pPr marL="171450" lvl="1" indent="-171450" algn="l" defTabSz="755650">
            <a:lnSpc>
              <a:spcPct val="90000"/>
            </a:lnSpc>
            <a:spcBef>
              <a:spcPct val="0"/>
            </a:spcBef>
            <a:spcAft>
              <a:spcPct val="15000"/>
            </a:spcAft>
            <a:buChar char="••"/>
          </a:pPr>
          <a:r>
            <a:rPr lang="da-DK" sz="1700" kern="1200" dirty="0" smtClean="0">
              <a:latin typeface="Times New Roman" pitchFamily="18" charset="0"/>
              <a:cs typeface="Times New Roman" pitchFamily="18" charset="0"/>
            </a:rPr>
            <a:t>Teori som </a:t>
          </a:r>
          <a:r>
            <a:rPr lang="da-DK" sz="1700" b="1" kern="1200" dirty="0" smtClean="0">
              <a:latin typeface="Times New Roman" pitchFamily="18" charset="0"/>
              <a:cs typeface="Times New Roman" pitchFamily="18" charset="0"/>
            </a:rPr>
            <a:t>normativ</a:t>
          </a:r>
          <a:r>
            <a:rPr lang="da-DK" sz="1700" kern="1200" dirty="0" smtClean="0">
              <a:latin typeface="Times New Roman" pitchFamily="18" charset="0"/>
              <a:cs typeface="Times New Roman" pitchFamily="18" charset="0"/>
            </a:rPr>
            <a:t>  Fx principper for gennemførelse af undervisning i praksis </a:t>
          </a:r>
          <a:endParaRPr lang="da-DK" sz="1700" kern="1200" dirty="0"/>
        </a:p>
      </dsp:txBody>
      <dsp:txXfrm rot="5400000">
        <a:off x="4241135" y="-3390800"/>
        <a:ext cx="787586" cy="7573517"/>
      </dsp:txXfrm>
    </dsp:sp>
    <dsp:sp modelId="{50A2FBA3-E9F1-4DA0-825A-235C16BB7D8F}">
      <dsp:nvSpPr>
        <dsp:cNvPr id="0" name=""/>
        <dsp:cNvSpPr/>
      </dsp:nvSpPr>
      <dsp:spPr>
        <a:xfrm rot="5400000">
          <a:off x="-181750" y="1195164"/>
          <a:ext cx="1211671" cy="848170"/>
        </a:xfrm>
        <a:prstGeom prst="chevron">
          <a:avLst/>
        </a:prstGeom>
        <a:solidFill>
          <a:schemeClr val="accent2">
            <a:hueOff val="-7200000"/>
            <a:satOff val="-3813"/>
            <a:lumOff val="231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da-DK" sz="2400" kern="1200" dirty="0"/>
        </a:p>
      </dsp:txBody>
      <dsp:txXfrm rot="5400000">
        <a:off x="-181750" y="1195164"/>
        <a:ext cx="1211671" cy="848170"/>
      </dsp:txXfrm>
    </dsp:sp>
    <dsp:sp modelId="{85F6E7A3-1462-48DC-B111-C55575B315E0}">
      <dsp:nvSpPr>
        <dsp:cNvPr id="0" name=""/>
        <dsp:cNvSpPr/>
      </dsp:nvSpPr>
      <dsp:spPr>
        <a:xfrm rot="5400000">
          <a:off x="4241135" y="-2379551"/>
          <a:ext cx="787586" cy="75735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latin typeface="Times New Roman" pitchFamily="18" charset="0"/>
              <a:cs typeface="Times New Roman" pitchFamily="18" charset="0"/>
            </a:rPr>
            <a:t>Teori som </a:t>
          </a:r>
          <a:r>
            <a:rPr lang="da-DK" sz="1600" b="1" kern="1200" dirty="0" smtClean="0">
              <a:latin typeface="Times New Roman" pitchFamily="18" charset="0"/>
              <a:cs typeface="Times New Roman" pitchFamily="18" charset="0"/>
            </a:rPr>
            <a:t>deskriptiv</a:t>
          </a:r>
          <a:r>
            <a:rPr lang="da-DK" sz="1600" kern="1200" dirty="0" smtClean="0">
              <a:latin typeface="Times New Roman" pitchFamily="18" charset="0"/>
              <a:cs typeface="Times New Roman" pitchFamily="18" charset="0"/>
            </a:rPr>
            <a:t> Fx til forståelse/forklaring af fænomener i praksis</a:t>
          </a:r>
          <a:endParaRPr lang="da-DK" sz="1600" kern="1200" dirty="0"/>
        </a:p>
        <a:p>
          <a:pPr marL="171450" lvl="1" indent="-171450" algn="l" defTabSz="711200">
            <a:lnSpc>
              <a:spcPct val="90000"/>
            </a:lnSpc>
            <a:spcBef>
              <a:spcPct val="0"/>
            </a:spcBef>
            <a:spcAft>
              <a:spcPct val="15000"/>
            </a:spcAft>
            <a:buChar char="••"/>
          </a:pPr>
          <a:r>
            <a:rPr lang="da-DK" sz="1600" kern="1200" dirty="0" smtClean="0">
              <a:latin typeface="Times New Roman" pitchFamily="18" charset="0"/>
              <a:cs typeface="Times New Roman" pitchFamily="18" charset="0"/>
            </a:rPr>
            <a:t>Teori som </a:t>
          </a:r>
          <a:r>
            <a:rPr lang="da-DK" sz="1600" b="1" kern="1200" dirty="0" smtClean="0">
              <a:latin typeface="Times New Roman" pitchFamily="18" charset="0"/>
              <a:cs typeface="Times New Roman" pitchFamily="18" charset="0"/>
            </a:rPr>
            <a:t>analyserende</a:t>
          </a:r>
          <a:r>
            <a:rPr lang="da-DK" sz="1600" kern="1200" dirty="0" smtClean="0">
              <a:latin typeface="Times New Roman" pitchFamily="18" charset="0"/>
              <a:cs typeface="Times New Roman" pitchFamily="18" charset="0"/>
            </a:rPr>
            <a:t>  Fx begreber til kategorisering/generalisering/analyse af praksis</a:t>
          </a:r>
          <a:endParaRPr lang="da-DK" sz="1600" kern="1200" dirty="0"/>
        </a:p>
      </dsp:txBody>
      <dsp:txXfrm rot="5400000">
        <a:off x="4241135" y="-2379551"/>
        <a:ext cx="787586" cy="7573517"/>
      </dsp:txXfrm>
    </dsp:sp>
    <dsp:sp modelId="{F7B446E7-11BD-4EBA-8202-D22E8B6C3ECE}">
      <dsp:nvSpPr>
        <dsp:cNvPr id="0" name=""/>
        <dsp:cNvSpPr/>
      </dsp:nvSpPr>
      <dsp:spPr>
        <a:xfrm rot="5400000">
          <a:off x="-181750" y="2206414"/>
          <a:ext cx="1211671" cy="848170"/>
        </a:xfrm>
        <a:prstGeom prst="chevron">
          <a:avLst/>
        </a:prstGeom>
        <a:solidFill>
          <a:schemeClr val="accent2">
            <a:hueOff val="-14400000"/>
            <a:satOff val="-7627"/>
            <a:lumOff val="46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da-DK" sz="2200" kern="1200" dirty="0"/>
        </a:p>
      </dsp:txBody>
      <dsp:txXfrm rot="5400000">
        <a:off x="-181750" y="2206414"/>
        <a:ext cx="1211671" cy="848170"/>
      </dsp:txXfrm>
    </dsp:sp>
    <dsp:sp modelId="{007AA7EB-436B-417A-AB63-71244CD71DDE}">
      <dsp:nvSpPr>
        <dsp:cNvPr id="0" name=""/>
        <dsp:cNvSpPr/>
      </dsp:nvSpPr>
      <dsp:spPr>
        <a:xfrm rot="5400000">
          <a:off x="4241135" y="-1368302"/>
          <a:ext cx="787586" cy="75735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latin typeface="Times New Roman" pitchFamily="18" charset="0"/>
              <a:cs typeface="Times New Roman" pitchFamily="18" charset="0"/>
            </a:rPr>
            <a:t>Teori som </a:t>
          </a:r>
          <a:r>
            <a:rPr lang="da-DK" sz="1600" b="1" kern="1200" dirty="0" smtClean="0">
              <a:latin typeface="Times New Roman" pitchFamily="18" charset="0"/>
              <a:cs typeface="Times New Roman" pitchFamily="18" charset="0"/>
            </a:rPr>
            <a:t>abstrakt</a:t>
          </a:r>
          <a:r>
            <a:rPr lang="da-DK" sz="1600" kern="1200" dirty="0" smtClean="0">
              <a:latin typeface="Times New Roman" pitchFamily="18" charset="0"/>
              <a:cs typeface="Times New Roman" pitchFamily="18" charset="0"/>
            </a:rPr>
            <a:t>/ ’meget teoretisk’ / praksis uvedkommende</a:t>
          </a:r>
          <a:endParaRPr lang="da-DK" sz="1600" kern="1200" dirty="0"/>
        </a:p>
        <a:p>
          <a:pPr marL="171450" lvl="1" indent="-171450" algn="l" defTabSz="711200">
            <a:lnSpc>
              <a:spcPct val="90000"/>
            </a:lnSpc>
            <a:spcBef>
              <a:spcPct val="0"/>
            </a:spcBef>
            <a:spcAft>
              <a:spcPct val="15000"/>
            </a:spcAft>
            <a:buChar char="••"/>
          </a:pPr>
          <a:r>
            <a:rPr lang="da-DK" sz="1600" kern="1200" dirty="0" smtClean="0">
              <a:latin typeface="Times New Roman" pitchFamily="18" charset="0"/>
              <a:cs typeface="Times New Roman" pitchFamily="18" charset="0"/>
            </a:rPr>
            <a:t>Teori som </a:t>
          </a:r>
          <a:r>
            <a:rPr lang="da-DK" sz="1600" b="1" kern="1200" dirty="0" smtClean="0">
              <a:latin typeface="Times New Roman" pitchFamily="18" charset="0"/>
              <a:cs typeface="Times New Roman" pitchFamily="18" charset="0"/>
            </a:rPr>
            <a:t>forhåbning</a:t>
          </a:r>
          <a:r>
            <a:rPr lang="da-DK" sz="1600" kern="1200" dirty="0" smtClean="0">
              <a:latin typeface="Times New Roman" pitchFamily="18" charset="0"/>
              <a:cs typeface="Times New Roman" pitchFamily="18" charset="0"/>
            </a:rPr>
            <a:t> om handleanvisninger for håndtering af situationer i praksis</a:t>
          </a:r>
          <a:endParaRPr lang="da-DK" sz="1600" kern="1200" dirty="0"/>
        </a:p>
      </dsp:txBody>
      <dsp:txXfrm rot="5400000">
        <a:off x="4241135" y="-1368302"/>
        <a:ext cx="787586" cy="75735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850D93-C5DD-4DD9-8D7C-717F6F2F4A4D}">
      <dsp:nvSpPr>
        <dsp:cNvPr id="0" name=""/>
        <dsp:cNvSpPr/>
      </dsp:nvSpPr>
      <dsp:spPr>
        <a:xfrm rot="5400000">
          <a:off x="2929731" y="-1113579"/>
          <a:ext cx="776561" cy="31404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solidFill>
                <a:schemeClr val="tx1"/>
              </a:solidFill>
              <a:latin typeface="Times New Roman" pitchFamily="18" charset="0"/>
              <a:ea typeface="+mn-ea"/>
              <a:cs typeface="Times New Roman" pitchFamily="18" charset="0"/>
            </a:rPr>
            <a:t>Teori og praksis er helt forskellige og absolutte modsætninger </a:t>
          </a:r>
          <a:endParaRPr lang="da-DK" sz="1600" kern="1200" dirty="0"/>
        </a:p>
      </dsp:txBody>
      <dsp:txXfrm rot="5400000">
        <a:off x="2929731" y="-1113579"/>
        <a:ext cx="776561" cy="3140408"/>
      </dsp:txXfrm>
    </dsp:sp>
    <dsp:sp modelId="{B95D741D-2C5F-4360-8533-BE6FEE6CAF25}">
      <dsp:nvSpPr>
        <dsp:cNvPr id="0" name=""/>
        <dsp:cNvSpPr/>
      </dsp:nvSpPr>
      <dsp:spPr>
        <a:xfrm>
          <a:off x="0" y="2018"/>
          <a:ext cx="1766479" cy="9707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a-DK" sz="2800" kern="1200" dirty="0" smtClean="0">
              <a:solidFill>
                <a:schemeClr val="tx1"/>
              </a:solidFill>
            </a:rPr>
            <a:t>Dikotomi</a:t>
          </a:r>
          <a:endParaRPr lang="da-DK" sz="2800" kern="1200" dirty="0">
            <a:solidFill>
              <a:schemeClr val="tx1"/>
            </a:solidFill>
          </a:endParaRPr>
        </a:p>
      </dsp:txBody>
      <dsp:txXfrm>
        <a:off x="0" y="2018"/>
        <a:ext cx="1766479" cy="970701"/>
      </dsp:txXfrm>
    </dsp:sp>
    <dsp:sp modelId="{E6841FC6-BF0A-4589-BE05-F50B44A330E3}">
      <dsp:nvSpPr>
        <dsp:cNvPr id="0" name=""/>
        <dsp:cNvSpPr/>
      </dsp:nvSpPr>
      <dsp:spPr>
        <a:xfrm rot="5400000">
          <a:off x="2948403" y="-88378"/>
          <a:ext cx="776561" cy="31404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solidFill>
                <a:schemeClr val="tx1"/>
              </a:solidFill>
              <a:latin typeface="Times New Roman" pitchFamily="18" charset="0"/>
              <a:ea typeface="+mn-ea"/>
              <a:cs typeface="Times New Roman" pitchFamily="18" charset="0"/>
            </a:rPr>
            <a:t>Teori og praksis </a:t>
          </a:r>
          <a:r>
            <a:rPr lang="da-DK" sz="1600" kern="1200" smtClean="0">
              <a:solidFill>
                <a:schemeClr val="tx1"/>
              </a:solidFill>
              <a:latin typeface="Times New Roman" pitchFamily="18" charset="0"/>
              <a:ea typeface="+mn-ea"/>
              <a:cs typeface="Times New Roman" pitchFamily="18" charset="0"/>
            </a:rPr>
            <a:t>er modsætninger </a:t>
          </a:r>
          <a:r>
            <a:rPr lang="da-DK" sz="1600" kern="1200" dirty="0" smtClean="0">
              <a:solidFill>
                <a:schemeClr val="tx1"/>
              </a:solidFill>
              <a:latin typeface="Times New Roman" pitchFamily="18" charset="0"/>
              <a:ea typeface="+mn-ea"/>
              <a:cs typeface="Times New Roman" pitchFamily="18" charset="0"/>
            </a:rPr>
            <a:t>men tvetydigt forbundne</a:t>
          </a:r>
          <a:endParaRPr lang="da-DK" sz="1600" kern="1200" dirty="0"/>
        </a:p>
      </dsp:txBody>
      <dsp:txXfrm rot="5400000">
        <a:off x="2948403" y="-88378"/>
        <a:ext cx="776561" cy="3140408"/>
      </dsp:txXfrm>
    </dsp:sp>
    <dsp:sp modelId="{F94B2268-0C24-4F05-B4BE-B9BB68B65C9D}">
      <dsp:nvSpPr>
        <dsp:cNvPr id="0" name=""/>
        <dsp:cNvSpPr/>
      </dsp:nvSpPr>
      <dsp:spPr>
        <a:xfrm>
          <a:off x="0" y="1021254"/>
          <a:ext cx="1766479" cy="9707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a-DK" sz="2800" kern="1200" dirty="0" smtClean="0">
              <a:solidFill>
                <a:schemeClr val="tx1"/>
              </a:solidFill>
            </a:rPr>
            <a:t>Polaritet</a:t>
          </a:r>
          <a:endParaRPr lang="da-DK" sz="2800" kern="1200" dirty="0">
            <a:solidFill>
              <a:schemeClr val="tx1"/>
            </a:solidFill>
          </a:endParaRPr>
        </a:p>
      </dsp:txBody>
      <dsp:txXfrm>
        <a:off x="0" y="1021254"/>
        <a:ext cx="1766479" cy="970701"/>
      </dsp:txXfrm>
    </dsp:sp>
    <dsp:sp modelId="{06458D8A-07A6-44E5-AE6B-64093A06FBC3}">
      <dsp:nvSpPr>
        <dsp:cNvPr id="0" name=""/>
        <dsp:cNvSpPr/>
      </dsp:nvSpPr>
      <dsp:spPr>
        <a:xfrm rot="5400000">
          <a:off x="2948403" y="955638"/>
          <a:ext cx="776561" cy="31404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solidFill>
                <a:schemeClr val="tx1"/>
              </a:solidFill>
              <a:latin typeface="Times New Roman" pitchFamily="18" charset="0"/>
              <a:ea typeface="+mn-ea"/>
              <a:cs typeface="Times New Roman" pitchFamily="18" charset="0"/>
            </a:rPr>
            <a:t>Teori og praksis er uløseligt forbundne og relation er etisk funderet</a:t>
          </a:r>
          <a:endParaRPr lang="da-DK" sz="1600" kern="1200" dirty="0"/>
        </a:p>
      </dsp:txBody>
      <dsp:txXfrm rot="5400000">
        <a:off x="2948403" y="955638"/>
        <a:ext cx="776561" cy="3140408"/>
      </dsp:txXfrm>
    </dsp:sp>
    <dsp:sp modelId="{48F1D232-4566-4833-9A03-69DFDC93D663}">
      <dsp:nvSpPr>
        <dsp:cNvPr id="0" name=""/>
        <dsp:cNvSpPr/>
      </dsp:nvSpPr>
      <dsp:spPr>
        <a:xfrm>
          <a:off x="0" y="2040491"/>
          <a:ext cx="1766479" cy="9707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a-DK" sz="2800" kern="1200" dirty="0" smtClean="0">
              <a:solidFill>
                <a:schemeClr val="tx1"/>
              </a:solidFill>
            </a:rPr>
            <a:t>Fusion</a:t>
          </a:r>
          <a:endParaRPr lang="da-DK" sz="2800" kern="1200" dirty="0">
            <a:solidFill>
              <a:schemeClr val="tx1"/>
            </a:solidFill>
          </a:endParaRPr>
        </a:p>
      </dsp:txBody>
      <dsp:txXfrm>
        <a:off x="0" y="2040491"/>
        <a:ext cx="1766479" cy="970701"/>
      </dsp:txXfrm>
    </dsp:sp>
    <dsp:sp modelId="{AF34E1D2-F1E1-4546-855F-8993DD47EE89}">
      <dsp:nvSpPr>
        <dsp:cNvPr id="0" name=""/>
        <dsp:cNvSpPr/>
      </dsp:nvSpPr>
      <dsp:spPr>
        <a:xfrm rot="5400000">
          <a:off x="2948403" y="1974874"/>
          <a:ext cx="776561" cy="31404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smtClean="0">
              <a:solidFill>
                <a:schemeClr val="tx1"/>
              </a:solidFill>
              <a:latin typeface="Times New Roman" pitchFamily="18" charset="0"/>
              <a:ea typeface="+mn-ea"/>
              <a:cs typeface="Times New Roman" pitchFamily="18" charset="0"/>
            </a:rPr>
            <a:t>Teori og praksis er forskellige men relaterer sig til hinanden ved at uddybe hinanden</a:t>
          </a:r>
          <a:endParaRPr lang="da-DK" sz="1600" kern="1200" dirty="0"/>
        </a:p>
      </dsp:txBody>
      <dsp:txXfrm rot="5400000">
        <a:off x="2948403" y="1974874"/>
        <a:ext cx="776561" cy="3140408"/>
      </dsp:txXfrm>
    </dsp:sp>
    <dsp:sp modelId="{2294F8E6-02D4-4E49-8D7D-FBF353212A33}">
      <dsp:nvSpPr>
        <dsp:cNvPr id="0" name=""/>
        <dsp:cNvSpPr/>
      </dsp:nvSpPr>
      <dsp:spPr>
        <a:xfrm>
          <a:off x="0" y="3059728"/>
          <a:ext cx="1766479" cy="9707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da-DK" sz="2800" kern="1200" dirty="0" smtClean="0">
              <a:solidFill>
                <a:schemeClr val="tx1"/>
              </a:solidFill>
            </a:rPr>
            <a:t>Dialektik</a:t>
          </a:r>
          <a:endParaRPr lang="da-DK" sz="2800" kern="1200" dirty="0">
            <a:solidFill>
              <a:schemeClr val="tx1"/>
            </a:solidFill>
          </a:endParaRPr>
        </a:p>
      </dsp:txBody>
      <dsp:txXfrm>
        <a:off x="0" y="3059728"/>
        <a:ext cx="1766479" cy="9707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endParaRPr lang="da-DK"/>
          </a:p>
        </p:txBody>
      </p:sp>
      <p:sp>
        <p:nvSpPr>
          <p:cNvPr id="3993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endParaRPr lang="da-DK"/>
          </a:p>
        </p:txBody>
      </p:sp>
      <p:sp>
        <p:nvSpPr>
          <p:cNvPr id="3994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endParaRPr lang="da-DK"/>
          </a:p>
        </p:txBody>
      </p:sp>
      <p:sp>
        <p:nvSpPr>
          <p:cNvPr id="3994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fld id="{2E8EED55-16E4-437D-BF19-C50E38F114A8}" type="slidenum">
              <a:rPr lang="da-DK"/>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endParaRPr lang="en-US"/>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endParaRPr lang="en-US"/>
          </a:p>
        </p:txBody>
      </p:sp>
      <p:sp>
        <p:nvSpPr>
          <p:cNvPr id="41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endParaRPr lang="en-US"/>
          </a:p>
        </p:txBody>
      </p:sp>
      <p:sp>
        <p:nvSpPr>
          <p:cNvPr id="410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fld id="{8B6428A2-CE38-4AC3-ACE3-9F915501C984}"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U Passat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U Passat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U Passat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U Passat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U Passat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775" y="1619250"/>
            <a:ext cx="8421688" cy="949325"/>
          </a:xfrm>
        </p:spPr>
        <p:txBody>
          <a:bodyPr/>
          <a:lstStyle>
            <a:lvl1pPr>
              <a:lnSpc>
                <a:spcPts val="3600"/>
              </a:lnSpc>
              <a:defRPr>
                <a:solidFill>
                  <a:schemeClr val="accent1"/>
                </a:solidFill>
              </a:defRPr>
            </a:lvl1pPr>
          </a:lstStyle>
          <a:p>
            <a:r>
              <a:rPr lang="da-DK" smtClean="0"/>
              <a:t>Klik for at redigere titeltypografi i masteren</a:t>
            </a:r>
            <a:endParaRPr lang="da-DK"/>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r>
              <a:rPr lang="da-DK" smtClean="0"/>
              <a:t>Klik for at redigere undertiteltypografien i masteren</a:t>
            </a:r>
            <a:endParaRPr lang="da-DK"/>
          </a:p>
        </p:txBody>
      </p:sp>
      <p:sp>
        <p:nvSpPr>
          <p:cNvPr id="3080" name="Line 8"/>
          <p:cNvSpPr>
            <a:spLocks noChangeShapeType="1"/>
          </p:cNvSpPr>
          <p:nvPr/>
        </p:nvSpPr>
        <p:spPr bwMode="auto">
          <a:xfrm>
            <a:off x="395288" y="2781300"/>
            <a:ext cx="1403350" cy="0"/>
          </a:xfrm>
          <a:prstGeom prst="line">
            <a:avLst/>
          </a:prstGeom>
          <a:noFill/>
          <a:ln w="1778">
            <a:solidFill>
              <a:schemeClr val="bg1"/>
            </a:solidFill>
            <a:round/>
            <a:headEnd/>
            <a:tailEnd/>
          </a:ln>
          <a:effectLst/>
        </p:spPr>
        <p:txBody>
          <a:bodyPr/>
          <a:lstStyle/>
          <a:p>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endParaRPr lang="da-DK"/>
          </a:p>
        </p:txBody>
      </p:sp>
      <p:grpSp>
        <p:nvGrpSpPr>
          <p:cNvPr id="3095" name="Group 23"/>
          <p:cNvGrpSpPr>
            <a:grpSpLocks noChangeAspect="1"/>
          </p:cNvGrpSpPr>
          <p:nvPr/>
        </p:nvGrpSpPr>
        <p:grpSpPr bwMode="auto">
          <a:xfrm>
            <a:off x="358775"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endParaRPr lang="da-DK"/>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endParaRPr lang="da-DK"/>
            </a:p>
          </p:txBody>
        </p:sp>
      </p:grpSp>
      <p:sp>
        <p:nvSpPr>
          <p:cNvPr id="3107" name="bmkFld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pPr>
            <a:endParaRPr lang="en-US" sz="900" dirty="0">
              <a:solidFill>
                <a:schemeClr val="bg1"/>
              </a:solidFill>
            </a:endParaRPr>
          </a:p>
        </p:txBody>
      </p:sp>
      <p:sp>
        <p:nvSpPr>
          <p:cNvPr id="3108" name="bmkFldMainEntity"/>
          <p:cNvSpPr txBox="1">
            <a:spLocks noChangeArrowheads="1"/>
          </p:cNvSpPr>
          <p:nvPr/>
        </p:nvSpPr>
        <p:spPr bwMode="auto">
          <a:xfrm>
            <a:off x="1120775" y="333375"/>
            <a:ext cx="2041525" cy="495300"/>
          </a:xfrm>
          <a:prstGeom prst="rect">
            <a:avLst/>
          </a:prstGeom>
          <a:noFill/>
          <a:ln w="1778" algn="ctr">
            <a:noFill/>
            <a:miter lim="800000"/>
            <a:headEnd/>
            <a:tailEnd/>
          </a:ln>
          <a:effectLst/>
        </p:spPr>
        <p:txBody>
          <a:bodyPr lIns="0" tIns="0" rIns="0" bIns="0" anchor="b"/>
          <a:lstStyle/>
          <a:p>
            <a:pPr>
              <a:lnSpc>
                <a:spcPct val="95000"/>
              </a:lnSpc>
            </a:pPr>
            <a:r>
              <a:rPr lang="en-US" sz="1100" dirty="0" smtClean="0">
                <a:solidFill>
                  <a:schemeClr val="bg1"/>
                </a:solidFill>
              </a:rPr>
              <a:t>INSTITUT FOR UDDANNELSE OG PÆDAGOGIK</a:t>
            </a:r>
          </a:p>
          <a:p>
            <a:pPr>
              <a:lnSpc>
                <a:spcPct val="95000"/>
              </a:lnSpc>
            </a:pPr>
            <a:r>
              <a:rPr lang="en-US" sz="900" dirty="0" smtClean="0">
                <a:solidFill>
                  <a:schemeClr val="bg1"/>
                </a:solidFill>
              </a:rPr>
              <a:t>AARHUS </a:t>
            </a:r>
            <a:r>
              <a:rPr lang="en-US" sz="900" dirty="0">
                <a:solidFill>
                  <a:schemeClr val="bg1"/>
                </a:solidFill>
              </a:rPr>
              <a:t>UNIVERSITET</a:t>
            </a:r>
          </a:p>
        </p:txBody>
      </p:sp>
      <p:pic>
        <p:nvPicPr>
          <p:cNvPr id="3117" name="Picture 45" descr="Vej_negativ"/>
          <p:cNvPicPr>
            <a:picLocks noChangeAspect="1" noChangeArrowheads="1"/>
          </p:cNvPicPr>
          <p:nvPr/>
        </p:nvPicPr>
        <p:blipFill>
          <a:blip r:embed="rId2" cstate="print"/>
          <a:srcRect/>
          <a:stretch>
            <a:fillRect/>
          </a:stretch>
        </p:blipFill>
        <p:spPr bwMode="auto">
          <a:xfrm>
            <a:off x="3162300" y="3149600"/>
            <a:ext cx="2819400" cy="558800"/>
          </a:xfrm>
          <a:prstGeom prst="rect">
            <a:avLst/>
          </a:prstGeom>
          <a:noFill/>
        </p:spPr>
      </p:pic>
      <p:sp>
        <p:nvSpPr>
          <p:cNvPr id="3122" name="Text Box 50"/>
          <p:cNvSpPr txBox="1">
            <a:spLocks noChangeArrowheads="1"/>
          </p:cNvSpPr>
          <p:nvPr/>
        </p:nvSpPr>
        <p:spPr bwMode="auto">
          <a:xfrm>
            <a:off x="250825" y="2636838"/>
            <a:ext cx="1081088" cy="549275"/>
          </a:xfrm>
          <a:prstGeom prst="rect">
            <a:avLst/>
          </a:prstGeom>
          <a:noFill/>
          <a:ln w="1778" algn="ctr">
            <a:noFill/>
            <a:miter lim="800000"/>
            <a:headEnd/>
            <a:tailEnd/>
          </a:ln>
          <a:effectLst/>
        </p:spPr>
        <p:txBody>
          <a:bodyPr>
            <a:spAutoFit/>
          </a:bodyPr>
          <a:lstStyle/>
          <a:p>
            <a:pPr>
              <a:spcBef>
                <a:spcPct val="50000"/>
              </a:spcBef>
            </a:pPr>
            <a:endParaRPr lang="da-DK">
              <a:solidFill>
                <a:srgbClr val="F9198E"/>
              </a:solidFill>
            </a:endParaRPr>
          </a:p>
        </p:txBody>
      </p:sp>
      <p:pic>
        <p:nvPicPr>
          <p:cNvPr id="3132" name="Picture 60" descr="Formidlingsvej_DPU_ppt"/>
          <p:cNvPicPr>
            <a:picLocks noChangeAspect="1" noChangeArrowheads="1"/>
          </p:cNvPicPr>
          <p:nvPr/>
        </p:nvPicPr>
        <p:blipFill>
          <a:blip r:embed="rId3" cstate="print"/>
          <a:srcRect/>
          <a:stretch>
            <a:fillRect/>
          </a:stretch>
        </p:blipFill>
        <p:spPr bwMode="auto">
          <a:xfrm>
            <a:off x="6586538" y="5876925"/>
            <a:ext cx="2162175" cy="4857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062B028A-6AD3-4950-97EE-623E4DBB2C2A}"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628775"/>
            <a:ext cx="2105025" cy="45339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323850" y="1628775"/>
            <a:ext cx="6164263" cy="45339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30C6E4E6-BC2E-473F-8B8D-B375BABE8FBF}"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64D8E175-1595-4606-A65E-BBF36D4D4B47}"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iasnummer 3"/>
          <p:cNvSpPr>
            <a:spLocks noGrp="1"/>
          </p:cNvSpPr>
          <p:nvPr>
            <p:ph type="sldNum" sz="quarter" idx="10"/>
          </p:nvPr>
        </p:nvSpPr>
        <p:spPr/>
        <p:txBody>
          <a:bodyPr/>
          <a:lstStyle>
            <a:lvl1pPr>
              <a:defRPr/>
            </a:lvl1pPr>
          </a:lstStyle>
          <a:p>
            <a:fld id="{5609CC1A-86E3-4B0A-97A4-398FFEC4CC73}"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23850" y="2924175"/>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10100" y="2924175"/>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p:txBody>
          <a:bodyPr/>
          <a:lstStyle>
            <a:lvl1pPr>
              <a:defRPr/>
            </a:lvl1pPr>
          </a:lstStyle>
          <a:p>
            <a:fld id="{24B24539-BD3E-44F5-A57B-9D71EEEDAEC5}" type="slidenum">
              <a:rPr lang="da-DK"/>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iasnummer 6"/>
          <p:cNvSpPr>
            <a:spLocks noGrp="1"/>
          </p:cNvSpPr>
          <p:nvPr>
            <p:ph type="sldNum" sz="quarter" idx="10"/>
          </p:nvPr>
        </p:nvSpPr>
        <p:spPr/>
        <p:txBody>
          <a:bodyPr/>
          <a:lstStyle>
            <a:lvl1pPr>
              <a:defRPr/>
            </a:lvl1pPr>
          </a:lstStyle>
          <a:p>
            <a:fld id="{37FACEED-4EEA-4F8C-8264-0670B915643E}" type="slidenum">
              <a:rPr lang="da-DK"/>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iasnummer 2"/>
          <p:cNvSpPr>
            <a:spLocks noGrp="1"/>
          </p:cNvSpPr>
          <p:nvPr>
            <p:ph type="sldNum" sz="quarter" idx="10"/>
          </p:nvPr>
        </p:nvSpPr>
        <p:spPr/>
        <p:txBody>
          <a:bodyPr/>
          <a:lstStyle>
            <a:lvl1pPr>
              <a:defRPr/>
            </a:lvl1pPr>
          </a:lstStyle>
          <a:p>
            <a:fld id="{7B2E857E-1B50-460A-89DD-98CD61866206}"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lvl1pPr>
              <a:defRPr/>
            </a:lvl1pPr>
          </a:lstStyle>
          <a:p>
            <a:fld id="{299C5BA0-9A5A-4226-9544-C5BF50355CFF}"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iasnummer 4"/>
          <p:cNvSpPr>
            <a:spLocks noGrp="1"/>
          </p:cNvSpPr>
          <p:nvPr>
            <p:ph type="sldNum" sz="quarter" idx="10"/>
          </p:nvPr>
        </p:nvSpPr>
        <p:spPr/>
        <p:txBody>
          <a:bodyPr/>
          <a:lstStyle>
            <a:lvl1pPr>
              <a:defRPr/>
            </a:lvl1pPr>
          </a:lstStyle>
          <a:p>
            <a:fld id="{C8D540F9-EE39-487D-88D9-0F3FF33E97FA}"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iasnummer 4"/>
          <p:cNvSpPr>
            <a:spLocks noGrp="1"/>
          </p:cNvSpPr>
          <p:nvPr>
            <p:ph type="sldNum" sz="quarter" idx="10"/>
          </p:nvPr>
        </p:nvSpPr>
        <p:spPr/>
        <p:txBody>
          <a:bodyPr/>
          <a:lstStyle>
            <a:lvl1pPr>
              <a:defRPr/>
            </a:lvl1pPr>
          </a:lstStyle>
          <a:p>
            <a:fld id="{044D4D01-981A-44DF-9634-41E1A3652880}"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Billede 17" descr="dpu_20090106-143229-6_28Mb.jpg"/>
          <p:cNvPicPr>
            <a:picLocks noChangeAspect="1"/>
          </p:cNvPicPr>
          <p:nvPr userDrawn="1"/>
        </p:nvPicPr>
        <p:blipFill>
          <a:blip r:embed="rId13" cstate="print">
            <a:lum bright="60000" contrast="-86000"/>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323850" y="1628775"/>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23850" y="2924175"/>
            <a:ext cx="8421688" cy="3238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030" name="Rectangle 6"/>
          <p:cNvSpPr>
            <a:spLocks noGrp="1" noChangeArrowheads="1"/>
          </p:cNvSpPr>
          <p:nvPr>
            <p:ph type="sldNum" sz="quarter" idx="4"/>
          </p:nvPr>
        </p:nvSpPr>
        <p:spPr bwMode="auto">
          <a:xfrm>
            <a:off x="6659563" y="6237288"/>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fld id="{A51380FE-F75B-4B37-B34D-C1953FDB837D}" type="slidenum">
              <a:rPr lang="da-DK"/>
              <a:pPr/>
              <a:t>‹nr.›</a:t>
            </a:fld>
            <a:endParaRPr lang="da-DK"/>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accent2"/>
            </a:solidFill>
            <a:ln w="9525">
              <a:noFill/>
              <a:round/>
              <a:headEnd/>
              <a:tailEnd/>
            </a:ln>
          </p:spPr>
          <p:txBody>
            <a:bodyPr/>
            <a:lstStyle/>
            <a:p>
              <a:endParaRPr lang="da-DK"/>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accent2"/>
            </a:solidFill>
            <a:ln w="9525">
              <a:noFill/>
              <a:round/>
              <a:headEnd/>
              <a:tailEnd/>
            </a:ln>
          </p:spPr>
          <p:txBody>
            <a:bodyPr/>
            <a:lstStyle/>
            <a:p>
              <a:endParaRPr lang="da-DK"/>
            </a:p>
          </p:txBody>
        </p:sp>
      </p:grpSp>
      <p:sp>
        <p:nvSpPr>
          <p:cNvPr id="1054" name="bmkFldPresentationTitle"/>
          <p:cNvSpPr txBox="1">
            <a:spLocks noChangeArrowheads="1"/>
          </p:cNvSpPr>
          <p:nvPr/>
        </p:nvSpPr>
        <p:spPr bwMode="auto">
          <a:xfrm>
            <a:off x="4767262" y="548680"/>
            <a:ext cx="4125217" cy="144016"/>
          </a:xfrm>
          <a:prstGeom prst="rect">
            <a:avLst/>
          </a:prstGeom>
          <a:noFill/>
          <a:ln w="1778" algn="ctr">
            <a:noFill/>
            <a:miter lim="800000"/>
            <a:headEnd/>
            <a:tailEnd/>
          </a:ln>
          <a:effectLst/>
        </p:spPr>
        <p:txBody>
          <a:bodyPr lIns="0" tIns="0" rIns="0" bIns="0" anchor="b"/>
          <a:lstStyle/>
          <a:p>
            <a:pPr algn="r">
              <a:lnSpc>
                <a:spcPct val="102000"/>
              </a:lnSpc>
            </a:pPr>
            <a:r>
              <a:rPr lang="en-US" sz="900" dirty="0" smtClean="0">
                <a:solidFill>
                  <a:schemeClr val="accent2"/>
                </a:solidFill>
              </a:rPr>
              <a:t>29. September 2011</a:t>
            </a:r>
            <a:endParaRPr lang="en-US" sz="900" dirty="0">
              <a:solidFill>
                <a:schemeClr val="accent2"/>
              </a:solidFill>
            </a:endParaRPr>
          </a:p>
        </p:txBody>
      </p:sp>
      <p:sp>
        <p:nvSpPr>
          <p:cNvPr id="1055" name="bmkFldAuthorName"/>
          <p:cNvSpPr txBox="1">
            <a:spLocks noChangeArrowheads="1"/>
          </p:cNvSpPr>
          <p:nvPr/>
        </p:nvSpPr>
        <p:spPr bwMode="auto">
          <a:xfrm>
            <a:off x="4767262" y="332657"/>
            <a:ext cx="4125217" cy="144016"/>
          </a:xfrm>
          <a:prstGeom prst="rect">
            <a:avLst/>
          </a:prstGeom>
          <a:noFill/>
          <a:ln w="1778" algn="ctr">
            <a:noFill/>
            <a:miter lim="800000"/>
            <a:headEnd/>
            <a:tailEnd/>
          </a:ln>
          <a:effectLst/>
        </p:spPr>
        <p:txBody>
          <a:bodyPr lIns="0" tIns="0" rIns="0" bIns="0" anchor="b"/>
          <a:lstStyle/>
          <a:p>
            <a:pPr algn="r">
              <a:lnSpc>
                <a:spcPct val="102000"/>
              </a:lnSpc>
            </a:pPr>
            <a:r>
              <a:rPr lang="en-US" sz="900" dirty="0" smtClean="0">
                <a:solidFill>
                  <a:schemeClr val="accent2"/>
                </a:solidFill>
              </a:rPr>
              <a:t> Helle</a:t>
            </a:r>
            <a:r>
              <a:rPr lang="en-US" sz="900" baseline="0" dirty="0" smtClean="0">
                <a:solidFill>
                  <a:schemeClr val="accent2"/>
                </a:solidFill>
              </a:rPr>
              <a:t> Bjerg </a:t>
            </a:r>
            <a:r>
              <a:rPr lang="en-US" sz="900" dirty="0" smtClean="0">
                <a:solidFill>
                  <a:schemeClr val="accent2"/>
                </a:solidFill>
              </a:rPr>
              <a:t>&amp; Lars E. D. Knudsen </a:t>
            </a:r>
            <a:endParaRPr lang="en-US" sz="900" dirty="0">
              <a:solidFill>
                <a:schemeClr val="accent2"/>
              </a:solidFill>
            </a:endParaRPr>
          </a:p>
        </p:txBody>
      </p:sp>
      <p:sp>
        <p:nvSpPr>
          <p:cNvPr id="1060" name="bmkFld2Date"/>
          <p:cNvSpPr txBox="1">
            <a:spLocks noChangeArrowheads="1"/>
          </p:cNvSpPr>
          <p:nvPr/>
        </p:nvSpPr>
        <p:spPr bwMode="auto">
          <a:xfrm>
            <a:off x="7556500" y="338014"/>
            <a:ext cx="1223963" cy="144462"/>
          </a:xfrm>
          <a:prstGeom prst="rect">
            <a:avLst/>
          </a:prstGeom>
          <a:noFill/>
          <a:ln w="1778" algn="ctr">
            <a:noFill/>
            <a:miter lim="800000"/>
            <a:headEnd/>
            <a:tailEnd/>
          </a:ln>
          <a:effectLst/>
        </p:spPr>
        <p:txBody>
          <a:bodyPr lIns="0" tIns="0" rIns="0" bIns="0" anchor="b"/>
          <a:lstStyle/>
          <a:p>
            <a:pPr algn="r">
              <a:lnSpc>
                <a:spcPct val="102000"/>
              </a:lnSpc>
            </a:pPr>
            <a:endParaRPr lang="en-US" sz="900" dirty="0">
              <a:solidFill>
                <a:schemeClr val="accent2"/>
              </a:solidFill>
            </a:endParaRPr>
          </a:p>
        </p:txBody>
      </p:sp>
      <p:sp>
        <p:nvSpPr>
          <p:cNvPr id="1064" name="bmkFld2MainEntity"/>
          <p:cNvSpPr txBox="1">
            <a:spLocks noChangeArrowheads="1"/>
          </p:cNvSpPr>
          <p:nvPr/>
        </p:nvSpPr>
        <p:spPr bwMode="auto">
          <a:xfrm>
            <a:off x="1120775" y="333375"/>
            <a:ext cx="2041525" cy="495300"/>
          </a:xfrm>
          <a:prstGeom prst="rect">
            <a:avLst/>
          </a:prstGeom>
          <a:noFill/>
          <a:ln w="1778" algn="ctr">
            <a:noFill/>
            <a:miter lim="800000"/>
            <a:headEnd/>
            <a:tailEnd/>
          </a:ln>
          <a:effectLst/>
        </p:spPr>
        <p:txBody>
          <a:bodyPr lIns="0" tIns="0" rIns="0" bIns="0" anchor="b"/>
          <a:lstStyle/>
          <a:p>
            <a:pPr>
              <a:lnSpc>
                <a:spcPct val="95000"/>
              </a:lnSpc>
            </a:pPr>
            <a:r>
              <a:rPr lang="en-US" sz="1100" dirty="0" smtClean="0">
                <a:solidFill>
                  <a:schemeClr val="accent2"/>
                </a:solidFill>
              </a:rPr>
              <a:t>INSTITUT</a:t>
            </a:r>
            <a:r>
              <a:rPr lang="en-US" sz="1100" baseline="0" dirty="0" smtClean="0">
                <a:solidFill>
                  <a:schemeClr val="accent2"/>
                </a:solidFill>
              </a:rPr>
              <a:t> FOR UDDANNELSE OG PÆDAGOGIK</a:t>
            </a:r>
            <a:endParaRPr lang="en-US" sz="1100" dirty="0">
              <a:solidFill>
                <a:schemeClr val="accent2"/>
              </a:solidFill>
            </a:endParaRPr>
          </a:p>
          <a:p>
            <a:pPr>
              <a:lnSpc>
                <a:spcPct val="95000"/>
              </a:lnSpc>
            </a:pPr>
            <a:r>
              <a:rPr lang="en-US" sz="900" dirty="0">
                <a:solidFill>
                  <a:schemeClr val="accent2"/>
                </a:solidFill>
              </a:rPr>
              <a:t>AARHUS UNIVERSITET</a:t>
            </a:r>
          </a:p>
        </p:txBody>
      </p:sp>
      <p:sp>
        <p:nvSpPr>
          <p:cNvPr id="1066" name="Text Box 42"/>
          <p:cNvSpPr txBox="1">
            <a:spLocks noChangeArrowheads="1"/>
          </p:cNvSpPr>
          <p:nvPr/>
        </p:nvSpPr>
        <p:spPr bwMode="auto">
          <a:xfrm>
            <a:off x="1958975" y="2362200"/>
            <a:ext cx="184150" cy="549275"/>
          </a:xfrm>
          <a:prstGeom prst="rect">
            <a:avLst/>
          </a:prstGeom>
          <a:noFill/>
          <a:ln w="1778" algn="ctr">
            <a:noFill/>
            <a:miter lim="800000"/>
            <a:headEnd/>
            <a:tailEnd/>
          </a:ln>
          <a:effectLst/>
        </p:spPr>
        <p:txBody>
          <a:bodyPr wrap="none">
            <a:spAutoFit/>
          </a:bodyPr>
          <a:lstStyle/>
          <a:p>
            <a:endParaRPr lang="da-DK"/>
          </a:p>
        </p:txBody>
      </p:sp>
      <p:sp>
        <p:nvSpPr>
          <p:cNvPr id="1068" name="Line 44"/>
          <p:cNvSpPr>
            <a:spLocks noChangeShapeType="1"/>
          </p:cNvSpPr>
          <p:nvPr/>
        </p:nvSpPr>
        <p:spPr bwMode="auto">
          <a:xfrm>
            <a:off x="611188" y="2773363"/>
            <a:ext cx="1403350" cy="0"/>
          </a:xfrm>
          <a:prstGeom prst="line">
            <a:avLst/>
          </a:prstGeom>
          <a:noFill/>
          <a:ln w="1778">
            <a:solidFill>
              <a:schemeClr val="accent2"/>
            </a:solidFill>
            <a:round/>
            <a:headEnd/>
            <a:tailEnd/>
          </a:ln>
          <a:effectLst/>
        </p:spPr>
        <p:txBody>
          <a:bodyPr/>
          <a:lstStyle/>
          <a:p>
            <a:endParaRPr lang="da-DK"/>
          </a:p>
        </p:txBody>
      </p:sp>
      <p:sp>
        <p:nvSpPr>
          <p:cNvPr id="1069" name="Text Box 45"/>
          <p:cNvSpPr txBox="1">
            <a:spLocks noChangeArrowheads="1"/>
          </p:cNvSpPr>
          <p:nvPr/>
        </p:nvSpPr>
        <p:spPr bwMode="auto">
          <a:xfrm>
            <a:off x="179388" y="2636838"/>
            <a:ext cx="307975" cy="549275"/>
          </a:xfrm>
          <a:prstGeom prst="rect">
            <a:avLst/>
          </a:prstGeom>
          <a:noFill/>
          <a:ln w="1778" algn="ctr">
            <a:noFill/>
            <a:miter lim="800000"/>
            <a:headEnd/>
            <a:tailEnd/>
          </a:ln>
          <a:effectLst/>
        </p:spPr>
        <p:txBody>
          <a:bodyPr>
            <a:spAutoFit/>
          </a:bodyPr>
          <a:lstStyle/>
          <a:p>
            <a:r>
              <a:rPr lang="da-DK" dirty="0">
                <a:solidFill>
                  <a:srgbClr val="F9198E"/>
                </a:solidFill>
                <a:latin typeface="Arial Black" pitchFamily="34" charset="0"/>
              </a:rPr>
              <a:t>*</a:t>
            </a:r>
          </a:p>
        </p:txBody>
      </p:sp>
      <p:pic>
        <p:nvPicPr>
          <p:cNvPr id="19" name="Billede 18" descr="akf_logo_navnetraek_2010.gif"/>
          <p:cNvPicPr>
            <a:picLocks noChangeAspect="1"/>
          </p:cNvPicPr>
          <p:nvPr/>
        </p:nvPicPr>
        <p:blipFill>
          <a:blip r:embed="rId14" cstate="print"/>
          <a:stretch>
            <a:fillRect/>
          </a:stretch>
        </p:blipFill>
        <p:spPr>
          <a:xfrm>
            <a:off x="5436096" y="332656"/>
            <a:ext cx="1296144" cy="311075"/>
          </a:xfrm>
          <a:prstGeom prst="rect">
            <a:avLst/>
          </a:prstGeom>
        </p:spPr>
      </p:pic>
      <p:pic>
        <p:nvPicPr>
          <p:cNvPr id="20" name="Billede 19" descr="iha.dk.gif"/>
          <p:cNvPicPr>
            <a:picLocks noChangeAspect="1"/>
          </p:cNvPicPr>
          <p:nvPr/>
        </p:nvPicPr>
        <p:blipFill>
          <a:blip r:embed="rId15" cstate="print"/>
          <a:stretch>
            <a:fillRect/>
          </a:stretch>
        </p:blipFill>
        <p:spPr>
          <a:xfrm>
            <a:off x="3275856" y="332656"/>
            <a:ext cx="859861" cy="504056"/>
          </a:xfrm>
          <a:prstGeom prst="rect">
            <a:avLst/>
          </a:prstGeom>
        </p:spPr>
      </p:pic>
      <p:pic>
        <p:nvPicPr>
          <p:cNvPr id="21" name="Billede 20" descr="resources_v_2266_153x57.gif"/>
          <p:cNvPicPr>
            <a:picLocks noChangeAspect="1"/>
          </p:cNvPicPr>
          <p:nvPr/>
        </p:nvPicPr>
        <p:blipFill>
          <a:blip r:embed="rId16" cstate="print"/>
          <a:stretch>
            <a:fillRect/>
          </a:stretch>
        </p:blipFill>
        <p:spPr>
          <a:xfrm>
            <a:off x="4283968" y="332656"/>
            <a:ext cx="1008112" cy="375571"/>
          </a:xfrm>
          <a:prstGeom prst="rect">
            <a:avLst/>
          </a:prstGeom>
        </p:spPr>
      </p:pic>
      <p:sp>
        <p:nvSpPr>
          <p:cNvPr id="23" name="bmkFld2Date"/>
          <p:cNvSpPr txBox="1">
            <a:spLocks noChangeArrowheads="1"/>
          </p:cNvSpPr>
          <p:nvPr/>
        </p:nvSpPr>
        <p:spPr bwMode="auto">
          <a:xfrm>
            <a:off x="7708900" y="548680"/>
            <a:ext cx="1223963" cy="144462"/>
          </a:xfrm>
          <a:prstGeom prst="rect">
            <a:avLst/>
          </a:prstGeom>
          <a:noFill/>
          <a:ln w="1778" algn="ctr">
            <a:noFill/>
            <a:miter lim="800000"/>
            <a:headEnd/>
            <a:tailEnd/>
          </a:ln>
          <a:effectLst/>
        </p:spPr>
        <p:txBody>
          <a:bodyPr lIns="0" tIns="0" rIns="0" bIns="0" anchor="b"/>
          <a:lstStyle/>
          <a:p>
            <a:pPr algn="r">
              <a:lnSpc>
                <a:spcPct val="102000"/>
              </a:lnSpc>
            </a:pPr>
            <a:endParaRPr lang="en-US" sz="900"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lnSpc>
          <a:spcPct val="83000"/>
        </a:lnSpc>
        <a:spcBef>
          <a:spcPct val="0"/>
        </a:spcBef>
        <a:spcAft>
          <a:spcPct val="0"/>
        </a:spcAft>
        <a:defRPr sz="3600">
          <a:solidFill>
            <a:schemeClr val="accent2"/>
          </a:solidFill>
          <a:latin typeface="+mj-lt"/>
          <a:ea typeface="+mj-ea"/>
          <a:cs typeface="+mj-cs"/>
        </a:defRPr>
      </a:lvl1pPr>
      <a:lvl2pPr algn="l" rtl="0" eaLnBrk="1" fontAlgn="base" hangingPunct="1">
        <a:lnSpc>
          <a:spcPct val="83000"/>
        </a:lnSpc>
        <a:spcBef>
          <a:spcPct val="0"/>
        </a:spcBef>
        <a:spcAft>
          <a:spcPct val="0"/>
        </a:spcAft>
        <a:defRPr sz="3600">
          <a:solidFill>
            <a:schemeClr val="accent2"/>
          </a:solidFill>
          <a:latin typeface="AU Passata" pitchFamily="34" charset="0"/>
        </a:defRPr>
      </a:lvl2pPr>
      <a:lvl3pPr algn="l" rtl="0" eaLnBrk="1" fontAlgn="base" hangingPunct="1">
        <a:lnSpc>
          <a:spcPct val="83000"/>
        </a:lnSpc>
        <a:spcBef>
          <a:spcPct val="0"/>
        </a:spcBef>
        <a:spcAft>
          <a:spcPct val="0"/>
        </a:spcAft>
        <a:defRPr sz="3600">
          <a:solidFill>
            <a:schemeClr val="accent2"/>
          </a:solidFill>
          <a:latin typeface="AU Passata" pitchFamily="34" charset="0"/>
        </a:defRPr>
      </a:lvl3pPr>
      <a:lvl4pPr algn="l" rtl="0" eaLnBrk="1" fontAlgn="base" hangingPunct="1">
        <a:lnSpc>
          <a:spcPct val="83000"/>
        </a:lnSpc>
        <a:spcBef>
          <a:spcPct val="0"/>
        </a:spcBef>
        <a:spcAft>
          <a:spcPct val="0"/>
        </a:spcAft>
        <a:defRPr sz="3600">
          <a:solidFill>
            <a:schemeClr val="accent2"/>
          </a:solidFill>
          <a:latin typeface="AU Passata" pitchFamily="34" charset="0"/>
        </a:defRPr>
      </a:lvl4pPr>
      <a:lvl5pPr algn="l" rtl="0" eaLnBrk="1" fontAlgn="base" hangingPunct="1">
        <a:lnSpc>
          <a:spcPct val="83000"/>
        </a:lnSpc>
        <a:spcBef>
          <a:spcPct val="0"/>
        </a:spcBef>
        <a:spcAft>
          <a:spcPct val="0"/>
        </a:spcAft>
        <a:defRPr sz="3600">
          <a:solidFill>
            <a:schemeClr val="accent2"/>
          </a:solidFill>
          <a:latin typeface="AU Passata" pitchFamily="34" charset="0"/>
        </a:defRPr>
      </a:lvl5pPr>
      <a:lvl6pPr marL="457200" algn="l" rtl="0" eaLnBrk="1" fontAlgn="base" hangingPunct="1">
        <a:lnSpc>
          <a:spcPct val="83000"/>
        </a:lnSpc>
        <a:spcBef>
          <a:spcPct val="0"/>
        </a:spcBef>
        <a:spcAft>
          <a:spcPct val="0"/>
        </a:spcAft>
        <a:defRPr sz="3600">
          <a:solidFill>
            <a:schemeClr val="accent2"/>
          </a:solidFill>
          <a:latin typeface="AU Passata" pitchFamily="34" charset="0"/>
        </a:defRPr>
      </a:lvl6pPr>
      <a:lvl7pPr marL="914400" algn="l" rtl="0" eaLnBrk="1" fontAlgn="base" hangingPunct="1">
        <a:lnSpc>
          <a:spcPct val="83000"/>
        </a:lnSpc>
        <a:spcBef>
          <a:spcPct val="0"/>
        </a:spcBef>
        <a:spcAft>
          <a:spcPct val="0"/>
        </a:spcAft>
        <a:defRPr sz="3600">
          <a:solidFill>
            <a:schemeClr val="accent2"/>
          </a:solidFill>
          <a:latin typeface="AU Passata" pitchFamily="34" charset="0"/>
        </a:defRPr>
      </a:lvl7pPr>
      <a:lvl8pPr marL="1371600" algn="l" rtl="0" eaLnBrk="1" fontAlgn="base" hangingPunct="1">
        <a:lnSpc>
          <a:spcPct val="83000"/>
        </a:lnSpc>
        <a:spcBef>
          <a:spcPct val="0"/>
        </a:spcBef>
        <a:spcAft>
          <a:spcPct val="0"/>
        </a:spcAft>
        <a:defRPr sz="3600">
          <a:solidFill>
            <a:schemeClr val="accent2"/>
          </a:solidFill>
          <a:latin typeface="AU Passata" pitchFamily="34" charset="0"/>
        </a:defRPr>
      </a:lvl8pPr>
      <a:lvl9pPr marL="1828800" algn="l" rtl="0" eaLnBrk="1" fontAlgn="base" hangingPunct="1">
        <a:lnSpc>
          <a:spcPct val="83000"/>
        </a:lnSpc>
        <a:spcBef>
          <a:spcPct val="0"/>
        </a:spcBef>
        <a:spcAft>
          <a:spcPct val="0"/>
        </a:spcAft>
        <a:defRPr sz="3600">
          <a:solidFill>
            <a:schemeClr val="accent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tx1"/>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tx1"/>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tx1"/>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tx1"/>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tx1"/>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tx1"/>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tx1"/>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Times New Roman" pitchFamily="18" charset="0"/>
                <a:cs typeface="Times New Roman" pitchFamily="18" charset="0"/>
              </a:rPr>
              <a:t>Bridging the Gap – foreløbige perspektiver vedrørende læreruddannelsen</a:t>
            </a:r>
            <a:endParaRPr lang="da-DK" dirty="0"/>
          </a:p>
        </p:txBody>
      </p:sp>
      <p:sp>
        <p:nvSpPr>
          <p:cNvPr id="3" name="Pladsholder til indhold 2"/>
          <p:cNvSpPr>
            <a:spLocks noGrp="1"/>
          </p:cNvSpPr>
          <p:nvPr>
            <p:ph idx="1"/>
          </p:nvPr>
        </p:nvSpPr>
        <p:spPr/>
        <p:txBody>
          <a:bodyPr/>
          <a:lstStyle/>
          <a:p>
            <a:pPr>
              <a:buNone/>
            </a:pPr>
            <a:endParaRPr lang="da-DK" dirty="0" smtClean="0"/>
          </a:p>
          <a:p>
            <a:pPr>
              <a:buNone/>
            </a:pPr>
            <a:endParaRPr lang="da-DK" dirty="0" smtClean="0"/>
          </a:p>
          <a:p>
            <a:pPr>
              <a:buNone/>
            </a:pPr>
            <a:endParaRPr lang="da-DK" dirty="0" smtClean="0"/>
          </a:p>
          <a:p>
            <a:pPr>
              <a:buNone/>
            </a:pPr>
            <a:r>
              <a:rPr lang="da-DK" dirty="0" smtClean="0"/>
              <a:t>Af </a:t>
            </a:r>
          </a:p>
          <a:p>
            <a:pPr>
              <a:buNone/>
            </a:pPr>
            <a:r>
              <a:rPr lang="da-DK" dirty="0" smtClean="0"/>
              <a:t>Helle Bjerg, lektor, ph.d. UCC, </a:t>
            </a:r>
          </a:p>
          <a:p>
            <a:pPr>
              <a:buNone/>
            </a:pPr>
            <a:r>
              <a:rPr lang="da-DK" dirty="0" smtClean="0"/>
              <a:t>Lars Emmerik Damgaard Knudsen, ph.d. studerende, Aarhus Universitet</a:t>
            </a:r>
          </a:p>
          <a:p>
            <a:pPr>
              <a:buNone/>
            </a:pPr>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1</a:t>
            </a:fld>
            <a:endParaRPr lang="da-D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Pointe 2: </a:t>
            </a:r>
            <a:r>
              <a:rPr lang="da-DK" i="1" dirty="0" smtClean="0">
                <a:solidFill>
                  <a:schemeClr val="tx1"/>
                </a:solidFill>
                <a:latin typeface="Times New Roman" pitchFamily="18" charset="0"/>
                <a:cs typeface="Times New Roman" pitchFamily="18" charset="0"/>
              </a:rPr>
              <a:t>Skift mellem uddannelseslogik og praktiklogik er en udfordring for sammenhæng</a:t>
            </a:r>
            <a:endParaRPr lang="da-DK" dirty="0"/>
          </a:p>
        </p:txBody>
      </p:sp>
      <p:sp>
        <p:nvSpPr>
          <p:cNvPr id="3" name="Pladsholder til indhold 2"/>
          <p:cNvSpPr>
            <a:spLocks noGrp="1"/>
          </p:cNvSpPr>
          <p:nvPr>
            <p:ph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10</a:t>
            </a:fld>
            <a:endParaRPr lang="da-DK"/>
          </a:p>
        </p:txBody>
      </p:sp>
      <p:sp>
        <p:nvSpPr>
          <p:cNvPr id="5" name="Titel 2"/>
          <p:cNvSpPr txBox="1">
            <a:spLocks/>
          </p:cNvSpPr>
          <p:nvPr/>
        </p:nvSpPr>
        <p:spPr bwMode="auto">
          <a:xfrm>
            <a:off x="323850" y="1628775"/>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83000"/>
              </a:lnSpc>
              <a:spcBef>
                <a:spcPct val="0"/>
              </a:spcBef>
              <a:spcAft>
                <a:spcPct val="0"/>
              </a:spcAft>
              <a:buClrTx/>
              <a:buSzTx/>
              <a:buFontTx/>
              <a:buNone/>
              <a:tabLst/>
              <a:defRPr/>
            </a:pPr>
            <a:r>
              <a:rPr kumimoji="0" lang="da-DK" sz="3600" b="0" i="0" u="none" strike="noStrike" kern="0" cap="none" spc="0" normalizeH="0" baseline="0" noProof="0" smtClean="0">
                <a:ln>
                  <a:noFill/>
                </a:ln>
                <a:solidFill>
                  <a:schemeClr val="tx1"/>
                </a:solidFill>
                <a:effectLst/>
                <a:uLnTx/>
                <a:uFillTx/>
                <a:latin typeface="Times New Roman" pitchFamily="18" charset="0"/>
                <a:ea typeface="+mj-ea"/>
                <a:cs typeface="Times New Roman" pitchFamily="18" charset="0"/>
              </a:rPr>
              <a:t>Pointe 2: </a:t>
            </a:r>
            <a:r>
              <a:rPr kumimoji="0" lang="da-DK" sz="3600" b="0" i="1" u="none" strike="noStrike" kern="0" cap="none" spc="0" normalizeH="0" baseline="0" noProof="0" smtClean="0">
                <a:ln>
                  <a:noFill/>
                </a:ln>
                <a:solidFill>
                  <a:schemeClr val="tx1"/>
                </a:solidFill>
                <a:effectLst/>
                <a:uLnTx/>
                <a:uFillTx/>
                <a:latin typeface="Times New Roman" pitchFamily="18" charset="0"/>
                <a:ea typeface="+mj-ea"/>
                <a:cs typeface="Times New Roman" pitchFamily="18" charset="0"/>
              </a:rPr>
              <a:t>Skift mellem uddannelseslogik og praktiklogik er en udfordring for sammenhæng</a:t>
            </a:r>
            <a:endParaRPr kumimoji="0" lang="da-DK" sz="3600" b="0" i="0" u="none" strike="noStrike" kern="0" cap="none" spc="0" normalizeH="0" baseline="0" noProof="0" dirty="0">
              <a:ln>
                <a:noFill/>
              </a:ln>
              <a:solidFill>
                <a:schemeClr val="accent2"/>
              </a:solidFill>
              <a:effectLst/>
              <a:uLnTx/>
              <a:uFillTx/>
              <a:latin typeface="Times New Roman" pitchFamily="18" charset="0"/>
              <a:ea typeface="+mj-ea"/>
              <a:cs typeface="Times New Roman" pitchFamily="18" charset="0"/>
            </a:endParaRPr>
          </a:p>
        </p:txBody>
      </p:sp>
      <p:sp>
        <p:nvSpPr>
          <p:cNvPr id="6" name="Pladsholder til diasnummer 1"/>
          <p:cNvSpPr txBox="1">
            <a:spLocks/>
          </p:cNvSpPr>
          <p:nvPr/>
        </p:nvSpPr>
        <p:spPr bwMode="auto">
          <a:xfrm>
            <a:off x="6659563" y="6237288"/>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2000"/>
              </a:lnSpc>
              <a:spcBef>
                <a:spcPct val="0"/>
              </a:spcBef>
              <a:spcAft>
                <a:spcPct val="0"/>
              </a:spcAft>
              <a:buClrTx/>
              <a:buSzTx/>
              <a:buFontTx/>
              <a:buNone/>
              <a:tabLst/>
              <a:defRPr/>
            </a:pPr>
            <a:fld id="{037074E2-41EA-4060-8D03-52AA9988FBB7}" type="slidenum">
              <a:rPr kumimoji="0" lang="da-DK" sz="900" b="0" i="0" u="none" strike="noStrike" kern="1200" cap="none" spc="0" normalizeH="0" baseline="0" noProof="0" smtClean="0">
                <a:ln>
                  <a:noFill/>
                </a:ln>
                <a:solidFill>
                  <a:schemeClr val="bg2"/>
                </a:solidFill>
                <a:effectLst/>
                <a:uLnTx/>
                <a:uFillTx/>
                <a:latin typeface="AU Passata" pitchFamily="34" charset="0"/>
                <a:ea typeface="+mn-ea"/>
                <a:cs typeface="+mn-cs"/>
              </a:rPr>
              <a:pPr marL="0" marR="0" lvl="0" indent="0" algn="r" defTabSz="914400" rtl="0" eaLnBrk="1" fontAlgn="base" latinLnBrk="0" hangingPunct="1">
                <a:lnSpc>
                  <a:spcPct val="102000"/>
                </a:lnSpc>
                <a:spcBef>
                  <a:spcPct val="0"/>
                </a:spcBef>
                <a:spcAft>
                  <a:spcPct val="0"/>
                </a:spcAft>
                <a:buClrTx/>
                <a:buSzTx/>
                <a:buFontTx/>
                <a:buNone/>
                <a:tabLst/>
                <a:defRPr/>
              </a:pPr>
              <a:t>10</a:t>
            </a:fld>
            <a:endParaRPr kumimoji="0" lang="da-DK" sz="900" b="0" i="0" u="none" strike="noStrike" kern="1200" cap="none" spc="0" normalizeH="0" baseline="0" noProof="0">
              <a:ln>
                <a:noFill/>
              </a:ln>
              <a:solidFill>
                <a:schemeClr val="bg2"/>
              </a:solidFill>
              <a:effectLst/>
              <a:uLnTx/>
              <a:uFillTx/>
              <a:latin typeface="AU Passata" pitchFamily="34" charset="0"/>
              <a:ea typeface="+mn-ea"/>
              <a:cs typeface="+mn-cs"/>
            </a:endParaRPr>
          </a:p>
        </p:txBody>
      </p:sp>
      <p:graphicFrame>
        <p:nvGraphicFramePr>
          <p:cNvPr id="7" name="Pladsholder til indhold 6"/>
          <p:cNvGraphicFramePr>
            <a:graphicFrameLocks/>
          </p:cNvGraphicFramePr>
          <p:nvPr/>
        </p:nvGraphicFramePr>
        <p:xfrm>
          <a:off x="323851" y="2924173"/>
          <a:ext cx="8280598" cy="3673178"/>
        </p:xfrm>
        <a:graphic>
          <a:graphicData uri="http://schemas.openxmlformats.org/drawingml/2006/table">
            <a:tbl>
              <a:tblPr firstRow="1" bandRow="1">
                <a:tableStyleId>{85BE263C-DBD7-4A20-BB59-AAB30ACAA65A}</a:tableStyleId>
              </a:tblPr>
              <a:tblGrid>
                <a:gridCol w="1629584"/>
                <a:gridCol w="3325507"/>
                <a:gridCol w="3325507"/>
              </a:tblGrid>
              <a:tr h="342141">
                <a:tc>
                  <a:txBody>
                    <a:bodyPr/>
                    <a:lstStyle/>
                    <a:p>
                      <a:endParaRPr lang="da-DK" sz="1600" noProof="0" dirty="0">
                        <a:latin typeface="Times New Roman" pitchFamily="18" charset="0"/>
                        <a:cs typeface="Times New Roman" pitchFamily="18" charset="0"/>
                      </a:endParaRPr>
                    </a:p>
                  </a:txBody>
                  <a:tcPr/>
                </a:tc>
                <a:tc>
                  <a:txBody>
                    <a:bodyPr/>
                    <a:lstStyle/>
                    <a:p>
                      <a:r>
                        <a:rPr lang="da-DK" sz="1600" noProof="0" smtClean="0">
                          <a:latin typeface="Times New Roman" pitchFamily="18" charset="0"/>
                          <a:cs typeface="Times New Roman" pitchFamily="18" charset="0"/>
                        </a:rPr>
                        <a:t>Uddannelseslogik</a:t>
                      </a:r>
                      <a:endParaRPr lang="da-DK" sz="1600" noProof="0">
                        <a:latin typeface="Times New Roman" pitchFamily="18" charset="0"/>
                        <a:cs typeface="Times New Roman" pitchFamily="18" charset="0"/>
                      </a:endParaRPr>
                    </a:p>
                  </a:txBody>
                  <a:tcPr/>
                </a:tc>
                <a:tc>
                  <a:txBody>
                    <a:bodyPr/>
                    <a:lstStyle/>
                    <a:p>
                      <a:r>
                        <a:rPr lang="da-DK" sz="1600" noProof="0" smtClean="0">
                          <a:latin typeface="Times New Roman" pitchFamily="18" charset="0"/>
                          <a:cs typeface="Times New Roman" pitchFamily="18" charset="0"/>
                        </a:rPr>
                        <a:t>Praktiklogik</a:t>
                      </a:r>
                      <a:endParaRPr lang="da-DK" sz="1600" noProof="0">
                        <a:latin typeface="Times New Roman" pitchFamily="18" charset="0"/>
                        <a:cs typeface="Times New Roman" pitchFamily="18" charset="0"/>
                      </a:endParaRPr>
                    </a:p>
                  </a:txBody>
                  <a:tcPr/>
                </a:tc>
              </a:tr>
              <a:tr h="854112">
                <a:tc>
                  <a:txBody>
                    <a:bodyPr/>
                    <a:lstStyle/>
                    <a:p>
                      <a:r>
                        <a:rPr lang="da-DK" sz="1600" noProof="0" dirty="0" smtClean="0">
                          <a:latin typeface="Times New Roman" pitchFamily="18" charset="0"/>
                          <a:cs typeface="Times New Roman" pitchFamily="18" charset="0"/>
                        </a:rPr>
                        <a:t>Udfordring</a:t>
                      </a:r>
                      <a:endParaRPr lang="da-DK" sz="1600" noProof="0" dirty="0">
                        <a:latin typeface="Times New Roman" pitchFamily="18" charset="0"/>
                        <a:cs typeface="Times New Roman" pitchFamily="18" charset="0"/>
                      </a:endParaRPr>
                    </a:p>
                  </a:txBody>
                  <a:tcPr/>
                </a:tc>
                <a:tc>
                  <a:txBody>
                    <a:bodyPr/>
                    <a:lstStyle/>
                    <a:p>
                      <a:r>
                        <a:rPr lang="da-DK" sz="1600" noProof="0" dirty="0" smtClean="0">
                          <a:latin typeface="Times New Roman" pitchFamily="18" charset="0"/>
                          <a:cs typeface="Times New Roman" pitchFamily="18" charset="0"/>
                        </a:rPr>
                        <a:t>‘Hvad skal jeg?’</a:t>
                      </a:r>
                    </a:p>
                    <a:p>
                      <a:r>
                        <a:rPr lang="da-DK" sz="1600" noProof="0" dirty="0" smtClean="0">
                          <a:latin typeface="Times New Roman" pitchFamily="18" charset="0"/>
                          <a:cs typeface="Times New Roman" pitchFamily="18" charset="0"/>
                        </a:rPr>
                        <a:t>- At leve op til krav</a:t>
                      </a:r>
                      <a:endParaRPr lang="da-DK" sz="1600" noProof="0" dirty="0">
                        <a:latin typeface="Times New Roman" pitchFamily="18" charset="0"/>
                        <a:cs typeface="Times New Roman" pitchFamily="18" charset="0"/>
                      </a:endParaRPr>
                    </a:p>
                  </a:txBody>
                  <a:tcPr/>
                </a:tc>
                <a:tc>
                  <a:txBody>
                    <a:bodyPr/>
                    <a:lstStyle/>
                    <a:p>
                      <a:r>
                        <a:rPr lang="da-DK" sz="1600" noProof="0" smtClean="0">
                          <a:latin typeface="Times New Roman" pitchFamily="18" charset="0"/>
                          <a:cs typeface="Times New Roman" pitchFamily="18" charset="0"/>
                        </a:rPr>
                        <a:t>‘Hvad kan jeg?’/’Hvad gør jeg?’</a:t>
                      </a:r>
                    </a:p>
                    <a:p>
                      <a:r>
                        <a:rPr lang="da-DK" sz="1600" noProof="0" smtClean="0">
                          <a:latin typeface="Times New Roman" pitchFamily="18" charset="0"/>
                          <a:cs typeface="Times New Roman" pitchFamily="18" charset="0"/>
                        </a:rPr>
                        <a:t>- At prøve sig selv af</a:t>
                      </a:r>
                      <a:endParaRPr lang="da-DK" sz="1600" noProof="0">
                        <a:latin typeface="Times New Roman" pitchFamily="18" charset="0"/>
                        <a:cs typeface="Times New Roman" pitchFamily="18" charset="0"/>
                      </a:endParaRPr>
                    </a:p>
                  </a:txBody>
                  <a:tcPr/>
                </a:tc>
              </a:tr>
              <a:tr h="1622813">
                <a:tc>
                  <a:txBody>
                    <a:bodyPr/>
                    <a:lstStyle/>
                    <a:p>
                      <a:r>
                        <a:rPr lang="da-DK" sz="1600" noProof="0" dirty="0" smtClean="0">
                          <a:latin typeface="Times New Roman" pitchFamily="18" charset="0"/>
                          <a:cs typeface="Times New Roman" pitchFamily="18" charset="0"/>
                        </a:rPr>
                        <a:t>Deltagelse</a:t>
                      </a:r>
                    </a:p>
                    <a:p>
                      <a:endParaRPr lang="da-DK" sz="1600" noProof="0" dirty="0" smtClean="0">
                        <a:latin typeface="Times New Roman" pitchFamily="18" charset="0"/>
                        <a:cs typeface="Times New Roman" pitchFamily="18" charset="0"/>
                      </a:endParaRPr>
                    </a:p>
                    <a:p>
                      <a:r>
                        <a:rPr lang="da-DK" sz="1600" noProof="0" dirty="0" smtClean="0">
                          <a:latin typeface="Times New Roman" pitchFamily="18" charset="0"/>
                          <a:cs typeface="Times New Roman" pitchFamily="18" charset="0"/>
                        </a:rPr>
                        <a:t>&amp; </a:t>
                      </a:r>
                    </a:p>
                    <a:p>
                      <a:endParaRPr lang="da-DK" sz="1600" noProof="0" dirty="0" smtClean="0">
                        <a:latin typeface="Times New Roman" pitchFamily="18" charset="0"/>
                        <a:cs typeface="Times New Roman" pitchFamily="18" charset="0"/>
                      </a:endParaRPr>
                    </a:p>
                    <a:p>
                      <a:r>
                        <a:rPr lang="da-DK" sz="1600" noProof="0" dirty="0" smtClean="0">
                          <a:latin typeface="Times New Roman" pitchFamily="18" charset="0"/>
                          <a:cs typeface="Times New Roman" pitchFamily="18" charset="0"/>
                        </a:rPr>
                        <a:t>Læring</a:t>
                      </a:r>
                      <a:endParaRPr lang="da-DK" sz="1600" noProof="0" dirty="0">
                        <a:latin typeface="Times New Roman" pitchFamily="18" charset="0"/>
                        <a:cs typeface="Times New Roman" pitchFamily="18" charset="0"/>
                      </a:endParaRPr>
                    </a:p>
                  </a:txBody>
                  <a:tcPr/>
                </a:tc>
                <a:tc>
                  <a:txBody>
                    <a:bodyPr/>
                    <a:lstStyle/>
                    <a:p>
                      <a:r>
                        <a:rPr lang="da-DK" sz="1600" noProof="0" dirty="0" smtClean="0">
                          <a:latin typeface="Times New Roman" pitchFamily="18" charset="0"/>
                          <a:cs typeface="Times New Roman" pitchFamily="18" charset="0"/>
                        </a:rPr>
                        <a:t>Være til</a:t>
                      </a:r>
                      <a:r>
                        <a:rPr lang="da-DK" sz="1600" baseline="0" noProof="0" dirty="0" smtClean="0">
                          <a:latin typeface="Times New Roman" pitchFamily="18" charset="0"/>
                          <a:cs typeface="Times New Roman" pitchFamily="18" charset="0"/>
                        </a:rPr>
                        <a:t> stede som ‘elev’</a:t>
                      </a:r>
                    </a:p>
                    <a:p>
                      <a:endParaRPr lang="da-DK" sz="1600" baseline="0" noProof="0" dirty="0" smtClean="0">
                        <a:latin typeface="Times New Roman" pitchFamily="18" charset="0"/>
                        <a:cs typeface="Times New Roman" pitchFamily="18" charset="0"/>
                      </a:endParaRPr>
                    </a:p>
                    <a:p>
                      <a:r>
                        <a:rPr lang="da-DK" sz="1600" baseline="0" noProof="0" dirty="0" smtClean="0">
                          <a:latin typeface="Times New Roman" pitchFamily="18" charset="0"/>
                          <a:cs typeface="Times New Roman" pitchFamily="18" charset="0"/>
                        </a:rPr>
                        <a:t>Via mål, fokus, dokumentation, skriftliggjort viden</a:t>
                      </a:r>
                    </a:p>
                    <a:p>
                      <a:r>
                        <a:rPr lang="da-DK" sz="1600" baseline="0" noProof="0" dirty="0" smtClean="0">
                          <a:latin typeface="Times New Roman" pitchFamily="18" charset="0"/>
                          <a:cs typeface="Times New Roman" pitchFamily="18" charset="0"/>
                        </a:rPr>
                        <a:t>Via iagttagelse / undervisning som eksemplarisk</a:t>
                      </a:r>
                      <a:endParaRPr lang="da-DK" sz="1600" noProof="0" dirty="0">
                        <a:latin typeface="Times New Roman" pitchFamily="18" charset="0"/>
                        <a:cs typeface="Times New Roman" pitchFamily="18" charset="0"/>
                      </a:endParaRPr>
                    </a:p>
                  </a:txBody>
                  <a:tcPr/>
                </a:tc>
                <a:tc>
                  <a:txBody>
                    <a:bodyPr/>
                    <a:lstStyle/>
                    <a:p>
                      <a:r>
                        <a:rPr lang="da-DK" sz="1600" noProof="0" dirty="0" smtClean="0">
                          <a:latin typeface="Times New Roman" pitchFamily="18" charset="0"/>
                          <a:cs typeface="Times New Roman" pitchFamily="18" charset="0"/>
                        </a:rPr>
                        <a:t>Være til stede som ‘lærer’</a:t>
                      </a:r>
                    </a:p>
                    <a:p>
                      <a:endParaRPr lang="da-DK" sz="1600" noProof="0" dirty="0" smtClean="0">
                        <a:latin typeface="Times New Roman" pitchFamily="18" charset="0"/>
                        <a:cs typeface="Times New Roman" pitchFamily="18" charset="0"/>
                      </a:endParaRPr>
                    </a:p>
                    <a:p>
                      <a:r>
                        <a:rPr lang="da-DK" sz="1600" noProof="0" dirty="0" smtClean="0">
                          <a:latin typeface="Times New Roman" pitchFamily="18" charset="0"/>
                          <a:cs typeface="Times New Roman" pitchFamily="18" charset="0"/>
                        </a:rPr>
                        <a:t>Via tilstedeværelse, handling, erfaring</a:t>
                      </a:r>
                    </a:p>
                    <a:p>
                      <a:endParaRPr lang="da-DK" sz="1600" noProof="0" dirty="0" smtClean="0">
                        <a:latin typeface="Times New Roman" pitchFamily="18" charset="0"/>
                        <a:cs typeface="Times New Roman" pitchFamily="18" charset="0"/>
                      </a:endParaRPr>
                    </a:p>
                    <a:p>
                      <a:r>
                        <a:rPr lang="da-DK" sz="1600" noProof="0" dirty="0" smtClean="0">
                          <a:latin typeface="Times New Roman" pitchFamily="18" charset="0"/>
                          <a:cs typeface="Times New Roman" pitchFamily="18" charset="0"/>
                        </a:rPr>
                        <a:t>Via</a:t>
                      </a:r>
                      <a:r>
                        <a:rPr lang="da-DK" sz="1600" baseline="0" noProof="0" dirty="0" smtClean="0">
                          <a:latin typeface="Times New Roman" pitchFamily="18" charset="0"/>
                          <a:cs typeface="Times New Roman" pitchFamily="18" charset="0"/>
                        </a:rPr>
                        <a:t> iagttagelse / undervisning som eksemplarisk</a:t>
                      </a:r>
                      <a:endParaRPr lang="da-DK" sz="1600" noProof="0" dirty="0">
                        <a:latin typeface="Times New Roman" pitchFamily="18" charset="0"/>
                        <a:cs typeface="Times New Roman" pitchFamily="18" charset="0"/>
                      </a:endParaRPr>
                    </a:p>
                  </a:txBody>
                  <a:tcPr/>
                </a:tc>
              </a:tr>
              <a:tr h="854112">
                <a:tc>
                  <a:txBody>
                    <a:bodyPr/>
                    <a:lstStyle/>
                    <a:p>
                      <a:r>
                        <a:rPr lang="da-DK" sz="1600" noProof="0" smtClean="0">
                          <a:latin typeface="Times New Roman" pitchFamily="18" charset="0"/>
                          <a:cs typeface="Times New Roman" pitchFamily="18" charset="0"/>
                        </a:rPr>
                        <a:t>Genstand</a:t>
                      </a:r>
                      <a:endParaRPr lang="da-DK" sz="1600" noProof="0">
                        <a:latin typeface="Times New Roman" pitchFamily="18" charset="0"/>
                        <a:cs typeface="Times New Roman" pitchFamily="18" charset="0"/>
                      </a:endParaRPr>
                    </a:p>
                  </a:txBody>
                  <a:tcPr/>
                </a:tc>
                <a:tc>
                  <a:txBody>
                    <a:bodyPr/>
                    <a:lstStyle/>
                    <a:p>
                      <a:r>
                        <a:rPr lang="da-DK" sz="1600" noProof="0" smtClean="0">
                          <a:latin typeface="Times New Roman" pitchFamily="18" charset="0"/>
                          <a:cs typeface="Times New Roman" pitchFamily="18" charset="0"/>
                        </a:rPr>
                        <a:t>Generaliserede elever</a:t>
                      </a:r>
                    </a:p>
                    <a:p>
                      <a:r>
                        <a:rPr lang="da-DK" sz="1600" noProof="0" smtClean="0">
                          <a:latin typeface="Times New Roman" pitchFamily="18" charset="0"/>
                          <a:cs typeface="Times New Roman" pitchFamily="18" charset="0"/>
                        </a:rPr>
                        <a:t>Planlægning</a:t>
                      </a:r>
                      <a:r>
                        <a:rPr lang="da-DK" sz="1600" baseline="0" noProof="0" smtClean="0">
                          <a:latin typeface="Times New Roman" pitchFamily="18" charset="0"/>
                          <a:cs typeface="Times New Roman" pitchFamily="18" charset="0"/>
                        </a:rPr>
                        <a:t> af og forestillinger om undervisning og læring</a:t>
                      </a:r>
                      <a:endParaRPr lang="da-DK" sz="1600" noProof="0">
                        <a:latin typeface="Times New Roman" pitchFamily="18" charset="0"/>
                        <a:cs typeface="Times New Roman" pitchFamily="18" charset="0"/>
                      </a:endParaRPr>
                    </a:p>
                  </a:txBody>
                  <a:tcPr/>
                </a:tc>
                <a:tc>
                  <a:txBody>
                    <a:bodyPr/>
                    <a:lstStyle/>
                    <a:p>
                      <a:r>
                        <a:rPr lang="da-DK" sz="1600" noProof="0" dirty="0" smtClean="0">
                          <a:latin typeface="Times New Roman" pitchFamily="18" charset="0"/>
                          <a:cs typeface="Times New Roman" pitchFamily="18" charset="0"/>
                        </a:rPr>
                        <a:t>Specifikke</a:t>
                      </a:r>
                      <a:r>
                        <a:rPr lang="da-DK" sz="1600" baseline="0" noProof="0" dirty="0" smtClean="0">
                          <a:latin typeface="Times New Roman" pitchFamily="18" charset="0"/>
                          <a:cs typeface="Times New Roman" pitchFamily="18" charset="0"/>
                        </a:rPr>
                        <a:t> børn</a:t>
                      </a:r>
                    </a:p>
                    <a:p>
                      <a:r>
                        <a:rPr lang="da-DK" sz="1600" baseline="0" noProof="0" dirty="0" smtClean="0">
                          <a:latin typeface="Times New Roman" pitchFamily="18" charset="0"/>
                          <a:cs typeface="Times New Roman" pitchFamily="18" charset="0"/>
                        </a:rPr>
                        <a:t>Konkrete og komplekse situationer</a:t>
                      </a:r>
                      <a:endParaRPr lang="da-DK" sz="1600" noProof="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Pointe 2: </a:t>
            </a:r>
            <a:r>
              <a:rPr lang="da-DK" i="1" dirty="0" smtClean="0">
                <a:solidFill>
                  <a:schemeClr val="tx1"/>
                </a:solidFill>
                <a:latin typeface="Times New Roman" pitchFamily="18" charset="0"/>
                <a:cs typeface="Times New Roman" pitchFamily="18" charset="0"/>
              </a:rPr>
              <a:t>Skift mellem uddannelseslogik og praktiklogik er en udfordring for sammenhæng</a:t>
            </a:r>
            <a:endParaRPr lang="da-DK" dirty="0"/>
          </a:p>
        </p:txBody>
      </p:sp>
      <p:sp>
        <p:nvSpPr>
          <p:cNvPr id="3" name="Pladsholder til indhold 2"/>
          <p:cNvSpPr>
            <a:spLocks noGrp="1"/>
          </p:cNvSpPr>
          <p:nvPr>
            <p:ph idx="1"/>
          </p:nvPr>
        </p:nvSpPr>
        <p:spPr/>
        <p:txBody>
          <a:bodyPr/>
          <a:lstStyle/>
          <a:p>
            <a:pPr>
              <a:lnSpc>
                <a:spcPct val="100000"/>
              </a:lnSpc>
            </a:pPr>
            <a:r>
              <a:rPr lang="da-DK" sz="2400" dirty="0" smtClean="0">
                <a:latin typeface="Times New Roman" pitchFamily="18" charset="0"/>
                <a:cs typeface="Times New Roman" pitchFamily="18" charset="0"/>
              </a:rPr>
              <a:t>De studerende orienterer sig i forhold til forskellige logikker</a:t>
            </a:r>
          </a:p>
          <a:p>
            <a:pPr>
              <a:lnSpc>
                <a:spcPct val="100000"/>
              </a:lnSpc>
            </a:pPr>
            <a:endParaRPr lang="da-DK" sz="2400" dirty="0" smtClean="0">
              <a:latin typeface="Times New Roman" pitchFamily="18" charset="0"/>
              <a:cs typeface="Times New Roman" pitchFamily="18" charset="0"/>
            </a:endParaRPr>
          </a:p>
          <a:p>
            <a:pPr>
              <a:lnSpc>
                <a:spcPct val="100000"/>
              </a:lnSpc>
            </a:pPr>
            <a:r>
              <a:rPr lang="da-DK" sz="2400" dirty="0" smtClean="0">
                <a:latin typeface="Times New Roman" pitchFamily="18" charset="0"/>
                <a:cs typeface="Times New Roman" pitchFamily="18" charset="0"/>
              </a:rPr>
              <a:t>Initiativer til ‘brobygning’ sker ofte gennem en uddannelseslogik – i form af </a:t>
            </a:r>
            <a:r>
              <a:rPr lang="da-DK" sz="2400" dirty="0" err="1" smtClean="0">
                <a:latin typeface="Times New Roman" pitchFamily="18" charset="0"/>
                <a:cs typeface="Times New Roman" pitchFamily="18" charset="0"/>
              </a:rPr>
              <a:t>skriftliggørelse</a:t>
            </a:r>
            <a:r>
              <a:rPr lang="da-DK" sz="2400" dirty="0" smtClean="0">
                <a:latin typeface="Times New Roman" pitchFamily="18" charset="0"/>
                <a:cs typeface="Times New Roman" pitchFamily="18" charset="0"/>
              </a:rPr>
              <a:t> af erfaringer og refleksioner</a:t>
            </a:r>
          </a:p>
          <a:p>
            <a:pPr>
              <a:lnSpc>
                <a:spcPct val="100000"/>
              </a:lnSpc>
            </a:pPr>
            <a:endParaRPr lang="da-DK" sz="2400" dirty="0" smtClean="0">
              <a:latin typeface="Times New Roman" pitchFamily="18" charset="0"/>
              <a:cs typeface="Times New Roman" pitchFamily="18" charset="0"/>
            </a:endParaRPr>
          </a:p>
          <a:p>
            <a:pPr>
              <a:lnSpc>
                <a:spcPct val="100000"/>
              </a:lnSpc>
            </a:pPr>
            <a:r>
              <a:rPr lang="da-DK" sz="2400" dirty="0" smtClean="0">
                <a:latin typeface="Times New Roman" pitchFamily="18" charset="0"/>
                <a:cs typeface="Times New Roman" pitchFamily="18" charset="0"/>
              </a:rPr>
              <a:t>Praktikstedet/praktikundervisere understreger en praktiklogik ved ikke at lægge op til teoretisk refleksion på praktikstedet</a:t>
            </a: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11</a:t>
            </a:fld>
            <a:endParaRPr lang="da-D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124744"/>
            <a:ext cx="7571184" cy="1080120"/>
          </a:xfrm>
        </p:spPr>
        <p:txBody>
          <a:bodyPr/>
          <a:lstStyle/>
          <a:p>
            <a:r>
              <a:rPr lang="en-US" sz="3200" dirty="0" smtClean="0">
                <a:solidFill>
                  <a:schemeClr val="tx1"/>
                </a:solidFill>
                <a:latin typeface="Times New Roman" pitchFamily="18" charset="0"/>
                <a:cs typeface="Times New Roman" pitchFamily="18" charset="0"/>
              </a:rPr>
              <a:t>Pointe 3: </a:t>
            </a:r>
            <a:r>
              <a:rPr lang="en-US" sz="3200" i="1" dirty="0" err="1" smtClean="0">
                <a:solidFill>
                  <a:schemeClr val="tx1"/>
                </a:solidFill>
                <a:latin typeface="Times New Roman" pitchFamily="18" charset="0"/>
                <a:cs typeface="Times New Roman" pitchFamily="18" charset="0"/>
              </a:rPr>
              <a:t>Teoretisk</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perspektiv</a:t>
            </a:r>
            <a:r>
              <a:rPr lang="en-US" sz="3200" i="1" dirty="0" smtClean="0">
                <a:solidFill>
                  <a:schemeClr val="tx1"/>
                </a:solidFill>
                <a:latin typeface="Times New Roman" pitchFamily="18" charset="0"/>
                <a:cs typeface="Times New Roman" pitchFamily="18" charset="0"/>
              </a:rPr>
              <a:t>: </a:t>
            </a:r>
            <a:r>
              <a:rPr lang="da-DK" sz="3200" i="1" dirty="0" smtClean="0">
                <a:solidFill>
                  <a:schemeClr val="tx1"/>
                </a:solidFill>
                <a:latin typeface="Times New Roman" pitchFamily="18" charset="0"/>
                <a:cs typeface="Times New Roman" pitchFamily="18" charset="0"/>
              </a:rPr>
              <a:t>Forskellige teori-praksis modeller skaber misforståelser</a:t>
            </a:r>
            <a:endParaRPr lang="da-DK" sz="3200" dirty="0"/>
          </a:p>
        </p:txBody>
      </p:sp>
      <p:sp>
        <p:nvSpPr>
          <p:cNvPr id="7" name="Pladsholder til tekst 6"/>
          <p:cNvSpPr>
            <a:spLocks noGrp="1"/>
          </p:cNvSpPr>
          <p:nvPr>
            <p:ph type="body" sz="half" idx="2"/>
          </p:nvPr>
        </p:nvSpPr>
        <p:spPr>
          <a:xfrm>
            <a:off x="457200" y="2852936"/>
            <a:ext cx="3008313" cy="3273227"/>
          </a:xfrm>
        </p:spPr>
        <p:txBody>
          <a:bodyPr/>
          <a:lstStyle/>
          <a:p>
            <a:pPr marL="457200" lvl="0" indent="-457200">
              <a:lnSpc>
                <a:spcPct val="100000"/>
              </a:lnSpc>
              <a:buFont typeface="Arial" pitchFamily="34" charset="0"/>
              <a:buChar char="•"/>
            </a:pPr>
            <a:r>
              <a:rPr lang="da-DK" sz="2000" dirty="0" smtClean="0">
                <a:latin typeface="Times New Roman" pitchFamily="18" charset="0"/>
                <a:cs typeface="Times New Roman" pitchFamily="18" charset="0"/>
              </a:rPr>
              <a:t>Forskellige forståelser af relationerne mellem teori og praksis forklarer misforståelser mellem studerende, undervisere og praktiklærer</a:t>
            </a:r>
          </a:p>
          <a:p>
            <a:pPr marL="457200" lvl="0" indent="-457200">
              <a:lnSpc>
                <a:spcPct val="100000"/>
              </a:lnSpc>
              <a:buFont typeface="Arial" pitchFamily="34" charset="0"/>
              <a:buChar char="•"/>
            </a:pPr>
            <a:r>
              <a:rPr lang="da-DK" sz="2000" dirty="0" smtClean="0">
                <a:latin typeface="Times New Roman" pitchFamily="18" charset="0"/>
                <a:cs typeface="Times New Roman" pitchFamily="18" charset="0"/>
              </a:rPr>
              <a:t>Et spørgsmål om underviserne savner en meta-didaktisk teori om teori-praksisrelationer i vejledning og undervisning?</a:t>
            </a:r>
          </a:p>
          <a:p>
            <a:pPr>
              <a:lnSpc>
                <a:spcPct val="100000"/>
              </a:lnSpc>
            </a:pPr>
            <a:r>
              <a:rPr lang="da-DK" dirty="0" smtClean="0">
                <a:latin typeface="Times New Roman" pitchFamily="18" charset="0"/>
                <a:cs typeface="Times New Roman" pitchFamily="18" charset="0"/>
              </a:rPr>
              <a:t> </a:t>
            </a:r>
          </a:p>
          <a:p>
            <a:pPr>
              <a:lnSpc>
                <a:spcPct val="100000"/>
              </a:lnSpc>
            </a:pPr>
            <a:endParaRPr lang="en-US"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a:xfrm>
            <a:off x="3779912" y="6381328"/>
            <a:ext cx="5013251" cy="360040"/>
          </a:xfrm>
        </p:spPr>
        <p:txBody>
          <a:bodyPr/>
          <a:lstStyle/>
          <a:p>
            <a:pPr algn="l"/>
            <a:r>
              <a:rPr lang="da-DK" dirty="0" smtClean="0"/>
              <a:t>Kilde: </a:t>
            </a:r>
            <a:r>
              <a:rPr lang="da-DK" i="1" dirty="0" smtClean="0"/>
              <a:t>FOUR PHILOSOPHICAL MODELS OF THE RELATION BETWEEN THEORY AND PRACTICE</a:t>
            </a:r>
          </a:p>
          <a:p>
            <a:pPr algn="l"/>
            <a:r>
              <a:rPr lang="da-DK" dirty="0" smtClean="0"/>
              <a:t>ESTELLE R. JORGENSEN.. I: </a:t>
            </a:r>
            <a:r>
              <a:rPr lang="en-US" dirty="0" smtClean="0"/>
              <a:t>Philosophy of Music Education Review, 13, no. 1 (Spring 2005)</a:t>
            </a:r>
            <a:endParaRPr lang="da-DK" dirty="0" smtClean="0"/>
          </a:p>
          <a:p>
            <a:pPr algn="l"/>
            <a:endParaRPr lang="da-DK" dirty="0"/>
          </a:p>
        </p:txBody>
      </p:sp>
      <p:graphicFrame>
        <p:nvGraphicFramePr>
          <p:cNvPr id="8" name="Pladsholder til indhold 7"/>
          <p:cNvGraphicFramePr>
            <a:graphicFrameLocks noGrp="1"/>
          </p:cNvGraphicFramePr>
          <p:nvPr>
            <p:ph idx="1"/>
          </p:nvPr>
        </p:nvGraphicFramePr>
        <p:xfrm>
          <a:off x="3779912" y="2276872"/>
          <a:ext cx="490688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Pointe 3: </a:t>
            </a:r>
            <a:r>
              <a:rPr lang="en-US" i="1" dirty="0" err="1" smtClean="0">
                <a:solidFill>
                  <a:schemeClr val="tx1"/>
                </a:solidFill>
                <a:latin typeface="Times New Roman" pitchFamily="18" charset="0"/>
                <a:cs typeface="Times New Roman" pitchFamily="18" charset="0"/>
              </a:rPr>
              <a:t>Teoretisk</a:t>
            </a:r>
            <a:r>
              <a:rPr lang="en-US" i="1" dirty="0" smtClean="0">
                <a:solidFill>
                  <a:schemeClr val="tx1"/>
                </a:solidFill>
                <a:latin typeface="Times New Roman" pitchFamily="18" charset="0"/>
                <a:cs typeface="Times New Roman" pitchFamily="18" charset="0"/>
              </a:rPr>
              <a:t> </a:t>
            </a:r>
            <a:r>
              <a:rPr lang="en-US" i="1" dirty="0" err="1" smtClean="0">
                <a:solidFill>
                  <a:schemeClr val="tx1"/>
                </a:solidFill>
                <a:latin typeface="Times New Roman" pitchFamily="18" charset="0"/>
                <a:cs typeface="Times New Roman" pitchFamily="18" charset="0"/>
              </a:rPr>
              <a:t>perspektiv</a:t>
            </a:r>
            <a:r>
              <a:rPr lang="en-US" i="1" dirty="0" smtClean="0">
                <a:solidFill>
                  <a:schemeClr val="tx1"/>
                </a:solidFill>
                <a:latin typeface="Times New Roman" pitchFamily="18" charset="0"/>
                <a:cs typeface="Times New Roman" pitchFamily="18" charset="0"/>
              </a:rPr>
              <a:t>: </a:t>
            </a:r>
            <a:r>
              <a:rPr lang="da-DK" i="1" dirty="0" smtClean="0">
                <a:solidFill>
                  <a:schemeClr val="tx1"/>
                </a:solidFill>
                <a:latin typeface="Times New Roman" pitchFamily="18" charset="0"/>
                <a:cs typeface="Times New Roman" pitchFamily="18" charset="0"/>
              </a:rPr>
              <a:t>Forskellige teori-praksis modeller skaber misforståelser</a:t>
            </a:r>
            <a:endParaRPr lang="da-DK" dirty="0"/>
          </a:p>
        </p:txBody>
      </p:sp>
      <p:sp>
        <p:nvSpPr>
          <p:cNvPr id="7" name="Pladsholder til indhold 6"/>
          <p:cNvSpPr>
            <a:spLocks noGrp="1"/>
          </p:cNvSpPr>
          <p:nvPr>
            <p:ph idx="1"/>
          </p:nvPr>
        </p:nvSpPr>
        <p:spPr/>
        <p:txBody>
          <a:bodyPr/>
          <a:lstStyle/>
          <a:p>
            <a:r>
              <a:rPr lang="da-DK" b="1" dirty="0" smtClean="0">
                <a:latin typeface="Times New Roman" pitchFamily="18" charset="0"/>
                <a:cs typeface="Times New Roman" pitchFamily="18" charset="0"/>
              </a:rPr>
              <a:t>Underviser – dialektik: </a:t>
            </a:r>
            <a:r>
              <a:rPr lang="da-DK" dirty="0" smtClean="0">
                <a:latin typeface="Times New Roman" pitchFamily="18" charset="0"/>
                <a:cs typeface="Times New Roman" pitchFamily="18" charset="0"/>
              </a:rPr>
              <a:t>Teorien er almen og kan anvendes til at forstå og uddybe partikulære erfaringer i en vekselvirkning. </a:t>
            </a:r>
          </a:p>
          <a:p>
            <a:r>
              <a:rPr lang="da-DK" b="1" dirty="0" smtClean="0">
                <a:latin typeface="Times New Roman" pitchFamily="18" charset="0"/>
                <a:cs typeface="Times New Roman" pitchFamily="18" charset="0"/>
              </a:rPr>
              <a:t>Studerende – fusion: </a:t>
            </a:r>
            <a:r>
              <a:rPr lang="da-DK" dirty="0" smtClean="0">
                <a:latin typeface="Times New Roman" pitchFamily="18" charset="0"/>
                <a:cs typeface="Times New Roman" pitchFamily="18" charset="0"/>
              </a:rPr>
              <a:t>Teorien kan ikke forklare enkeltstående tilfælde, fordi den er en abstraktion og mangler en forankring i den partikulære verden enten ved at være brugbar som et værktøj eller normativ som en etisk vurdering. </a:t>
            </a:r>
          </a:p>
          <a:p>
            <a:r>
              <a:rPr lang="da-DK" b="1" dirty="0" smtClean="0">
                <a:latin typeface="Times New Roman" pitchFamily="18" charset="0"/>
                <a:cs typeface="Times New Roman" pitchFamily="18" charset="0"/>
              </a:rPr>
              <a:t>Pointer: </a:t>
            </a:r>
          </a:p>
          <a:p>
            <a:pPr lvl="1"/>
            <a:r>
              <a:rPr lang="da-DK" sz="1800" dirty="0" smtClean="0">
                <a:latin typeface="Times New Roman" pitchFamily="18" charset="0"/>
                <a:cs typeface="Times New Roman" pitchFamily="18" charset="0"/>
              </a:rPr>
              <a:t>Studerende og undervisere kan have alle teori-praksis forståelser og de kan have de samme. </a:t>
            </a:r>
          </a:p>
          <a:p>
            <a:pPr lvl="1"/>
            <a:r>
              <a:rPr lang="da-DK" sz="1800" dirty="0" smtClean="0">
                <a:latin typeface="Times New Roman" pitchFamily="18" charset="0"/>
                <a:cs typeface="Times New Roman" pitchFamily="18" charset="0"/>
              </a:rPr>
              <a:t>Nogle misforståelser opstår, når teori og praksis forståelserne dels er forskellige og dels ikke bliver ekspliciteret af de enkelte studerende eller undervisere. </a:t>
            </a:r>
          </a:p>
          <a:p>
            <a:pPr lvl="1"/>
            <a:r>
              <a:rPr lang="da-DK" sz="1800" i="1" dirty="0" smtClean="0">
                <a:latin typeface="Times New Roman" pitchFamily="18" charset="0"/>
                <a:cs typeface="Times New Roman" pitchFamily="18" charset="0"/>
              </a:rPr>
              <a:t>Er det undervisernes didaktiske opgave at gennemskue, hvilke teori-praksis forståelser, der er på spil?</a:t>
            </a:r>
            <a:endParaRPr lang="en-US" sz="1800" i="1" dirty="0" smtClean="0">
              <a:latin typeface="Times New Roman" pitchFamily="18" charset="0"/>
              <a:cs typeface="Times New Roman" pitchFamily="18" charset="0"/>
            </a:endParaRPr>
          </a:p>
          <a:p>
            <a:endParaRPr lang="da-DK" dirty="0"/>
          </a:p>
        </p:txBody>
      </p:sp>
      <p:sp>
        <p:nvSpPr>
          <p:cNvPr id="5" name="Pladsholder til diasnummer 4"/>
          <p:cNvSpPr>
            <a:spLocks noGrp="1"/>
          </p:cNvSpPr>
          <p:nvPr>
            <p:ph type="sldNum" sz="quarter" idx="10"/>
          </p:nvPr>
        </p:nvSpPr>
        <p:spPr/>
        <p:txBody>
          <a:bodyPr/>
          <a:lstStyle/>
          <a:p>
            <a:fld id="{C8D540F9-EE39-487D-88D9-0F3FF33E97FA}" type="slidenum">
              <a:rPr lang="da-DK" smtClean="0"/>
              <a:pPr/>
              <a:t>13</a:t>
            </a:fld>
            <a:endParaRPr lang="da-D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Pointe 4: </a:t>
            </a:r>
            <a:r>
              <a:rPr lang="da-DK" i="1" dirty="0" smtClean="0">
                <a:solidFill>
                  <a:schemeClr val="tx1"/>
                </a:solidFill>
                <a:latin typeface="Times New Roman" pitchFamily="18" charset="0"/>
                <a:cs typeface="Times New Roman" pitchFamily="18" charset="0"/>
              </a:rPr>
              <a:t>Teoretisk perspektiv: Oplevelser af sammenhænge og  brud kan forstås som kulturelle forskelle</a:t>
            </a:r>
            <a:endParaRPr lang="da-DK" dirty="0"/>
          </a:p>
        </p:txBody>
      </p:sp>
      <p:sp>
        <p:nvSpPr>
          <p:cNvPr id="3" name="Pladsholder til indhold 2"/>
          <p:cNvSpPr>
            <a:spLocks noGrp="1"/>
          </p:cNvSpPr>
          <p:nvPr>
            <p:ph idx="1"/>
          </p:nvPr>
        </p:nvSpPr>
        <p:spPr/>
        <p:txBody>
          <a:bodyPr/>
          <a:lstStyle/>
          <a:p>
            <a:pPr lvl="0"/>
            <a:r>
              <a:rPr lang="da-DK" dirty="0" smtClean="0">
                <a:latin typeface="Times New Roman" pitchFamily="18" charset="0"/>
                <a:cs typeface="Times New Roman" pitchFamily="18" charset="0"/>
              </a:rPr>
              <a:t>Kampe om anerkendelse og etnocentrisme mellem livsformer – afspejles i praktik- og uddannelsesstedernes </a:t>
            </a:r>
            <a:r>
              <a:rPr lang="da-DK" u="sng" dirty="0" smtClean="0">
                <a:latin typeface="Times New Roman" pitchFamily="18" charset="0"/>
                <a:cs typeface="Times New Roman" pitchFamily="18" charset="0"/>
              </a:rPr>
              <a:t>selvforståelser </a:t>
            </a:r>
            <a:r>
              <a:rPr lang="da-DK" dirty="0" smtClean="0">
                <a:latin typeface="Times New Roman" pitchFamily="18" charset="0"/>
                <a:cs typeface="Times New Roman" pitchFamily="18" charset="0"/>
              </a:rPr>
              <a:t>og </a:t>
            </a:r>
            <a:r>
              <a:rPr lang="da-DK" u="sng" dirty="0" smtClean="0">
                <a:latin typeface="Times New Roman" pitchFamily="18" charset="0"/>
                <a:cs typeface="Times New Roman" pitchFamily="18" charset="0"/>
              </a:rPr>
              <a:t>teori-praksisforståelser</a:t>
            </a:r>
            <a:r>
              <a:rPr lang="da-DK" dirty="0" smtClean="0">
                <a:latin typeface="Times New Roman" pitchFamily="18" charset="0"/>
                <a:cs typeface="Times New Roman" pitchFamily="18" charset="0"/>
              </a:rPr>
              <a:t>: </a:t>
            </a:r>
          </a:p>
          <a:p>
            <a:pPr lvl="1"/>
            <a:r>
              <a:rPr lang="da-DK" sz="1800" dirty="0" smtClean="0">
                <a:latin typeface="Times New Roman" pitchFamily="18" charset="0"/>
                <a:cs typeface="Times New Roman" pitchFamily="18" charset="0"/>
              </a:rPr>
              <a:t>Uddannelsesstedet som en </a:t>
            </a:r>
            <a:r>
              <a:rPr lang="da-DK" sz="1800" i="1" dirty="0" smtClean="0">
                <a:latin typeface="Times New Roman" pitchFamily="18" charset="0"/>
                <a:cs typeface="Times New Roman" pitchFamily="18" charset="0"/>
              </a:rPr>
              <a:t>karrierelivsform</a:t>
            </a:r>
            <a:r>
              <a:rPr lang="da-DK" sz="1800" dirty="0" smtClean="0">
                <a:latin typeface="Times New Roman" pitchFamily="18" charset="0"/>
                <a:cs typeface="Times New Roman" pitchFamily="18" charset="0"/>
              </a:rPr>
              <a:t>: Undervisning er afgørende for udvikling af praksis – teori som refleksion over praksis: Abstraktion, universalitet, hierarki, personlig udvikling</a:t>
            </a:r>
          </a:p>
          <a:p>
            <a:pPr lvl="1"/>
            <a:r>
              <a:rPr lang="da-DK" sz="1800" dirty="0" smtClean="0">
                <a:latin typeface="Times New Roman" pitchFamily="18" charset="0"/>
                <a:cs typeface="Times New Roman" pitchFamily="18" charset="0"/>
              </a:rPr>
              <a:t>Praktikstedet som en </a:t>
            </a:r>
            <a:r>
              <a:rPr lang="da-DK" sz="1800" i="1" dirty="0" smtClean="0">
                <a:latin typeface="Times New Roman" pitchFamily="18" charset="0"/>
                <a:cs typeface="Times New Roman" pitchFamily="18" charset="0"/>
              </a:rPr>
              <a:t>lønarbejder- / personorienteret livsform</a:t>
            </a:r>
            <a:r>
              <a:rPr lang="da-DK" sz="1800" dirty="0" smtClean="0">
                <a:latin typeface="Times New Roman" pitchFamily="18" charset="0"/>
                <a:cs typeface="Times New Roman" pitchFamily="18" charset="0"/>
              </a:rPr>
              <a:t>: Konkrete erfaringer er afgørende for udvikling af praksis – teori som værktøj i praksis: Konkretisering, </a:t>
            </a:r>
            <a:r>
              <a:rPr lang="da-DK" sz="1800" dirty="0" err="1" smtClean="0">
                <a:latin typeface="Times New Roman" pitchFamily="18" charset="0"/>
                <a:cs typeface="Times New Roman" pitchFamily="18" charset="0"/>
              </a:rPr>
              <a:t>partikularitet</a:t>
            </a:r>
            <a:r>
              <a:rPr lang="da-DK" sz="1800" dirty="0" smtClean="0">
                <a:latin typeface="Times New Roman" pitchFamily="18" charset="0"/>
                <a:cs typeface="Times New Roman" pitchFamily="18" charset="0"/>
              </a:rPr>
              <a:t>, erfaring, etik, helhed, </a:t>
            </a:r>
          </a:p>
          <a:p>
            <a:pPr lvl="0"/>
            <a:r>
              <a:rPr lang="da-DK" b="1" dirty="0" smtClean="0">
                <a:latin typeface="Times New Roman" pitchFamily="18" charset="0"/>
                <a:cs typeface="Times New Roman" pitchFamily="18" charset="0"/>
              </a:rPr>
              <a:t>Pointe: </a:t>
            </a:r>
            <a:r>
              <a:rPr lang="da-DK" dirty="0" smtClean="0">
                <a:latin typeface="Times New Roman" pitchFamily="18" charset="0"/>
                <a:cs typeface="Times New Roman" pitchFamily="18" charset="0"/>
              </a:rPr>
              <a:t>Teoretisk refleksion fylder fortsat lidt i praktikken – praktisk erfaring fylder fortsat lidt i undervisningen (sammenlign fx med sygeplejerske-, ingeniør-, pædagoguddannelse.). Tegn på opblødning men fortsatte rester af dikotomi.</a:t>
            </a:r>
          </a:p>
        </p:txBody>
      </p:sp>
      <p:sp>
        <p:nvSpPr>
          <p:cNvPr id="4" name="Pladsholder til diasnummer 3"/>
          <p:cNvSpPr>
            <a:spLocks noGrp="1"/>
          </p:cNvSpPr>
          <p:nvPr>
            <p:ph type="sldNum" sz="quarter" idx="10"/>
          </p:nvPr>
        </p:nvSpPr>
        <p:spPr/>
        <p:txBody>
          <a:bodyPr/>
          <a:lstStyle/>
          <a:p>
            <a:fld id="{64D8E175-1595-4606-A65E-BBF36D4D4B47}" type="slidenum">
              <a:rPr lang="da-DK" smtClean="0"/>
              <a:pPr/>
              <a:t>14</a:t>
            </a:fld>
            <a:endParaRPr lang="da-D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Pointe 4: </a:t>
            </a:r>
            <a:r>
              <a:rPr lang="da-DK" i="1" dirty="0" smtClean="0">
                <a:solidFill>
                  <a:schemeClr val="tx1"/>
                </a:solidFill>
                <a:latin typeface="Times New Roman" pitchFamily="18" charset="0"/>
                <a:cs typeface="Times New Roman" pitchFamily="18" charset="0"/>
              </a:rPr>
              <a:t>Teoretisk perspektiv: Oplevelser af sammenhænge og  brud kan forstås som kulturelle forskelle</a:t>
            </a:r>
            <a:endParaRPr lang="da-DK" dirty="0"/>
          </a:p>
        </p:txBody>
      </p:sp>
      <p:sp>
        <p:nvSpPr>
          <p:cNvPr id="3" name="Pladsholder til indhold 2"/>
          <p:cNvSpPr>
            <a:spLocks noGrp="1"/>
          </p:cNvSpPr>
          <p:nvPr>
            <p:ph idx="1"/>
          </p:nvPr>
        </p:nvSpPr>
        <p:spPr/>
        <p:txBody>
          <a:bodyPr/>
          <a:lstStyle/>
          <a:p>
            <a:r>
              <a:rPr lang="da-DK" dirty="0" smtClean="0">
                <a:latin typeface="Times New Roman" pitchFamily="18" charset="0"/>
                <a:cs typeface="Times New Roman" pitchFamily="18" charset="0"/>
              </a:rPr>
              <a:t>En uddannelsesleder siger: ”Vi har stadigvæk studerende der siger til os, at ”vores praktiklærer [siger] at nu skal I bare glemme alt det der om teori.” Der håber jeg jo at vi med den nye læreruddannelse her, får nye lærere ud, som også har set nytten af øh, at udfordre deres oplevelser i praksis […] også ved teorier.” </a:t>
            </a:r>
          </a:p>
          <a:p>
            <a:r>
              <a:rPr lang="da-DK" dirty="0" smtClean="0">
                <a:latin typeface="Times New Roman" pitchFamily="18" charset="0"/>
                <a:cs typeface="Times New Roman" pitchFamily="18" charset="0"/>
              </a:rPr>
              <a:t>En praktiklærer siger: ”Jeg synes virkelig at praktikområdet også på seminarieregi men også på skolen altså begge steder de senere år er blevet kraftigt, kraftigt, kraftigt forbedret.”</a:t>
            </a:r>
          </a:p>
          <a:p>
            <a:r>
              <a:rPr lang="da-DK" dirty="0" smtClean="0">
                <a:latin typeface="Times New Roman" pitchFamily="18" charset="0"/>
                <a:cs typeface="Times New Roman" pitchFamily="18" charset="0"/>
              </a:rPr>
              <a:t>Interviewer: Har hun [praktiklæreren] diskuteret de teoretiske begreber med jer? Studerende: nej, det har hun sådan set ikke … det er bare os selv der, man sidder lidt og tænker lidt om, altså, hvad er det egentlig man skal bruge.</a:t>
            </a:r>
          </a:p>
          <a:p>
            <a:r>
              <a:rPr lang="da-DK" dirty="0" smtClean="0">
                <a:latin typeface="Times New Roman" pitchFamily="18" charset="0"/>
                <a:cs typeface="Times New Roman" pitchFamily="18" charset="0"/>
              </a:rPr>
              <a:t>En studerende siger: ”Hun bruger de der teorier, og dem kunne vi genkende.”</a:t>
            </a: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15</a:t>
            </a:fld>
            <a:endParaRPr lang="da-D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Centrale pointer og udfordringer </a:t>
            </a:r>
            <a:endParaRPr lang="da-DK" dirty="0"/>
          </a:p>
        </p:txBody>
      </p:sp>
      <p:sp>
        <p:nvSpPr>
          <p:cNvPr id="3" name="Pladsholder til indhold 2"/>
          <p:cNvSpPr>
            <a:spLocks noGrp="1"/>
          </p:cNvSpPr>
          <p:nvPr>
            <p:ph idx="1"/>
          </p:nvPr>
        </p:nvSpPr>
        <p:spPr/>
        <p:txBody>
          <a:bodyPr/>
          <a:lstStyle/>
          <a:p>
            <a:pPr marL="342900" lvl="0" indent="-342900">
              <a:lnSpc>
                <a:spcPct val="100000"/>
              </a:lnSpc>
              <a:buFont typeface="+mj-lt"/>
              <a:buAutoNum type="arabicPeriod"/>
            </a:pPr>
            <a:r>
              <a:rPr lang="da-DK" dirty="0" smtClean="0">
                <a:latin typeface="Times New Roman" pitchFamily="18" charset="0"/>
                <a:cs typeface="Times New Roman" pitchFamily="18" charset="0"/>
              </a:rPr>
              <a:t>Studerendes forskellige teori-praksis forståelser udfordrer oplevelsen af sammenhæng </a:t>
            </a:r>
          </a:p>
          <a:p>
            <a:pPr marL="342900" lvl="0" indent="-342900">
              <a:lnSpc>
                <a:spcPct val="100000"/>
              </a:lnSpc>
              <a:buFont typeface="+mj-lt"/>
              <a:buAutoNum type="arabicPeriod"/>
            </a:pPr>
            <a:r>
              <a:rPr lang="da-DK" dirty="0" smtClean="0">
                <a:latin typeface="Times New Roman" pitchFamily="18" charset="0"/>
                <a:cs typeface="Times New Roman" pitchFamily="18" charset="0"/>
              </a:rPr>
              <a:t>Skift mellem uddannelseslogik og praktiklogik er en udfordring for sammenhæng</a:t>
            </a:r>
          </a:p>
          <a:p>
            <a:pPr marL="342900" lvl="0" indent="-342900">
              <a:lnSpc>
                <a:spcPct val="100000"/>
              </a:lnSpc>
              <a:buFont typeface="+mj-lt"/>
              <a:buAutoNum type="arabicPeriod"/>
            </a:pPr>
            <a:r>
              <a:rPr lang="da-DK" dirty="0" smtClean="0">
                <a:latin typeface="Times New Roman" pitchFamily="18" charset="0"/>
                <a:cs typeface="Times New Roman" pitchFamily="18" charset="0"/>
              </a:rPr>
              <a:t>Forskellige teori-praksis modeller skaber misforståelser</a:t>
            </a:r>
          </a:p>
          <a:p>
            <a:pPr marL="342900" lvl="0" indent="-342900">
              <a:lnSpc>
                <a:spcPct val="100000"/>
              </a:lnSpc>
              <a:buFont typeface="+mj-lt"/>
              <a:buAutoNum type="arabicPeriod"/>
            </a:pPr>
            <a:r>
              <a:rPr lang="da-DK" dirty="0" smtClean="0">
                <a:latin typeface="Times New Roman" pitchFamily="18" charset="0"/>
                <a:cs typeface="Times New Roman" pitchFamily="18" charset="0"/>
              </a:rPr>
              <a:t>Oplevelser af brud kan forstås som kulturelle forskelle</a:t>
            </a:r>
            <a:endParaRPr lang="en-US" dirty="0" smtClean="0">
              <a:latin typeface="Times New Roman" pitchFamily="18" charset="0"/>
              <a:cs typeface="Times New Roman" pitchFamily="18" charset="0"/>
            </a:endParaRPr>
          </a:p>
          <a:p>
            <a:endParaRPr lang="da-DK" dirty="0" smtClean="0">
              <a:latin typeface="Times New Roman" pitchFamily="18" charset="0"/>
              <a:cs typeface="Times New Roman" pitchFamily="18" charset="0"/>
            </a:endParaRPr>
          </a:p>
          <a:p>
            <a:pPr>
              <a:buNone/>
            </a:pPr>
            <a:r>
              <a:rPr lang="da-DK" b="1" dirty="0" smtClean="0">
                <a:latin typeface="Times New Roman" pitchFamily="18" charset="0"/>
                <a:cs typeface="Times New Roman" pitchFamily="18" charset="0"/>
              </a:rPr>
              <a:t>Udfordringer for læreruddannelsen:</a:t>
            </a:r>
          </a:p>
          <a:p>
            <a:r>
              <a:rPr lang="da-DK" dirty="0" smtClean="0">
                <a:latin typeface="Times New Roman" pitchFamily="18" charset="0"/>
                <a:cs typeface="Times New Roman" pitchFamily="18" charset="0"/>
              </a:rPr>
              <a:t>Behov for en meta-didaktik om teori-praksis forhold?</a:t>
            </a:r>
          </a:p>
          <a:p>
            <a:r>
              <a:rPr lang="da-DK" dirty="0" smtClean="0">
                <a:latin typeface="Times New Roman" pitchFamily="18" charset="0"/>
                <a:cs typeface="Times New Roman" pitchFamily="18" charset="0"/>
              </a:rPr>
              <a:t>Behov for undervisnings- og praktikformer, der overskrider uddannelses- og praksislogikker til undgåelse af gentagelse og kolonisering?</a:t>
            </a:r>
          </a:p>
          <a:p>
            <a:pPr lvl="1"/>
            <a:endParaRPr lang="da-DK" dirty="0" smtClean="0">
              <a:latin typeface="Times New Roman" pitchFamily="18" charset="0"/>
              <a:cs typeface="Times New Roman" pitchFamily="18" charset="0"/>
            </a:endParaRPr>
          </a:p>
          <a:p>
            <a:pPr lvl="1"/>
            <a:endParaRPr lang="da-DK"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16</a:t>
            </a:fld>
            <a:endParaRPr lang="da-DK"/>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Bridging the Gap – foreløbige </a:t>
            </a:r>
            <a:br>
              <a:rPr lang="da-DK" dirty="0" smtClean="0">
                <a:solidFill>
                  <a:schemeClr val="tx1"/>
                </a:solidFill>
                <a:latin typeface="Times New Roman" pitchFamily="18" charset="0"/>
                <a:cs typeface="Times New Roman" pitchFamily="18" charset="0"/>
              </a:rPr>
            </a:br>
            <a:r>
              <a:rPr lang="da-DK" dirty="0" smtClean="0">
                <a:solidFill>
                  <a:schemeClr val="tx1"/>
                </a:solidFill>
                <a:latin typeface="Times New Roman" pitchFamily="18" charset="0"/>
                <a:cs typeface="Times New Roman" pitchFamily="18" charset="0"/>
              </a:rPr>
              <a:t>perspektiver vedrørende læreruddannelsen</a:t>
            </a:r>
            <a:endParaRPr lang="da-DK" dirty="0"/>
          </a:p>
        </p:txBody>
      </p:sp>
      <p:sp>
        <p:nvSpPr>
          <p:cNvPr id="3" name="Pladsholder til indhold 2"/>
          <p:cNvSpPr>
            <a:spLocks noGrp="1"/>
          </p:cNvSpPr>
          <p:nvPr>
            <p:ph idx="1"/>
          </p:nvPr>
        </p:nvSpPr>
        <p:spPr/>
        <p:txBody>
          <a:bodyPr/>
          <a:lstStyle/>
          <a:p>
            <a:pPr lvl="0">
              <a:lnSpc>
                <a:spcPct val="100000"/>
              </a:lnSpc>
            </a:pPr>
            <a:r>
              <a:rPr lang="da-DK" dirty="0" smtClean="0">
                <a:latin typeface="Times New Roman" pitchFamily="18" charset="0"/>
                <a:cs typeface="Times New Roman" pitchFamily="18" charset="0"/>
              </a:rPr>
              <a:t>Læreruddannelsen arbejder målrettet imod at skabe sammenhæng i uddannelsen – mellem uddannelse &amp; praktik og mellem teori &amp; praksis </a:t>
            </a:r>
          </a:p>
          <a:p>
            <a:pPr lvl="0">
              <a:lnSpc>
                <a:spcPct val="100000"/>
              </a:lnSpc>
            </a:pPr>
            <a:r>
              <a:rPr lang="da-DK" dirty="0" smtClean="0">
                <a:latin typeface="Times New Roman" pitchFamily="18" charset="0"/>
                <a:cs typeface="Times New Roman" pitchFamily="18" charset="0"/>
              </a:rPr>
              <a:t>Feltarbejdet har imidlertid vist en række centrale brud, som kan være med til at forklare udfordringer i at skabe den sammenhæng.</a:t>
            </a:r>
          </a:p>
          <a:p>
            <a:pPr lvl="0">
              <a:lnSpc>
                <a:spcPct val="100000"/>
              </a:lnSpc>
            </a:pPr>
            <a:endParaRPr lang="da-DK" dirty="0" smtClean="0">
              <a:latin typeface="Times New Roman" pitchFamily="18" charset="0"/>
              <a:cs typeface="Times New Roman" pitchFamily="18" charset="0"/>
            </a:endParaRPr>
          </a:p>
          <a:p>
            <a:pPr lvl="0">
              <a:lnSpc>
                <a:spcPct val="100000"/>
              </a:lnSpc>
              <a:buNone/>
            </a:pPr>
            <a:r>
              <a:rPr lang="da-DK" b="1" dirty="0" smtClean="0">
                <a:latin typeface="Times New Roman" pitchFamily="18" charset="0"/>
                <a:cs typeface="Times New Roman" pitchFamily="18" charset="0"/>
              </a:rPr>
              <a:t>Centrale pointer – udfordringer for sammenhænge mellem teori og praksis </a:t>
            </a:r>
          </a:p>
          <a:p>
            <a:pPr marL="342900" lvl="0" indent="-342900">
              <a:lnSpc>
                <a:spcPct val="100000"/>
              </a:lnSpc>
              <a:buFont typeface="+mj-lt"/>
              <a:buAutoNum type="arabicPeriod"/>
            </a:pPr>
            <a:r>
              <a:rPr lang="da-DK" dirty="0" smtClean="0">
                <a:latin typeface="Times New Roman" pitchFamily="18" charset="0"/>
                <a:cs typeface="Times New Roman" pitchFamily="18" charset="0"/>
              </a:rPr>
              <a:t>Studerendes forskellige teori-praksis forståelser udfordrer oplevelsen af sammenhæng </a:t>
            </a:r>
          </a:p>
          <a:p>
            <a:pPr marL="342900" lvl="0" indent="-342900">
              <a:lnSpc>
                <a:spcPct val="100000"/>
              </a:lnSpc>
              <a:buFont typeface="+mj-lt"/>
              <a:buAutoNum type="arabicPeriod"/>
            </a:pPr>
            <a:r>
              <a:rPr lang="da-DK" dirty="0" smtClean="0">
                <a:latin typeface="Times New Roman" pitchFamily="18" charset="0"/>
                <a:cs typeface="Times New Roman" pitchFamily="18" charset="0"/>
              </a:rPr>
              <a:t>Skift mellem uddannelseslogik og praktiklogik er en udfordring for sammenhæng</a:t>
            </a:r>
          </a:p>
          <a:p>
            <a:pPr marL="342900" lvl="0" indent="-342900">
              <a:lnSpc>
                <a:spcPct val="100000"/>
              </a:lnSpc>
              <a:buFont typeface="+mj-lt"/>
              <a:buAutoNum type="arabicPeriod"/>
            </a:pPr>
            <a:r>
              <a:rPr lang="da-DK" dirty="0" smtClean="0">
                <a:latin typeface="Times New Roman" pitchFamily="18" charset="0"/>
                <a:cs typeface="Times New Roman" pitchFamily="18" charset="0"/>
              </a:rPr>
              <a:t>Forskellige teori-praksis modeller skaber misforståelser</a:t>
            </a:r>
          </a:p>
          <a:p>
            <a:pPr marL="342900" lvl="0" indent="-342900">
              <a:lnSpc>
                <a:spcPct val="100000"/>
              </a:lnSpc>
              <a:buFont typeface="+mj-lt"/>
              <a:buAutoNum type="arabicPeriod"/>
            </a:pPr>
            <a:r>
              <a:rPr lang="da-DK" dirty="0" smtClean="0">
                <a:latin typeface="Times New Roman" pitchFamily="18" charset="0"/>
                <a:cs typeface="Times New Roman" pitchFamily="18" charset="0"/>
              </a:rPr>
              <a:t>Oplevelser af brud kan forstås som kulturelle forskelle</a:t>
            </a:r>
            <a:endParaRPr lang="en-US"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2</a:t>
            </a:fld>
            <a:endParaRPr lang="da-D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Baggrund: </a:t>
            </a:r>
            <a:endParaRPr lang="da-DK" dirty="0"/>
          </a:p>
        </p:txBody>
      </p:sp>
      <p:sp>
        <p:nvSpPr>
          <p:cNvPr id="3" name="Pladsholder til indhold 2"/>
          <p:cNvSpPr>
            <a:spLocks noGrp="1"/>
          </p:cNvSpPr>
          <p:nvPr>
            <p:ph idx="1"/>
          </p:nvPr>
        </p:nvSpPr>
        <p:spPr/>
        <p:txBody>
          <a:bodyPr/>
          <a:lstStyle/>
          <a:p>
            <a:pPr lvl="1">
              <a:buNone/>
            </a:pPr>
            <a:r>
              <a:rPr lang="da-DK" sz="1600" b="1" dirty="0" smtClean="0">
                <a:latin typeface="Times New Roman" pitchFamily="18" charset="0"/>
                <a:cs typeface="Times New Roman" pitchFamily="18" charset="0"/>
              </a:rPr>
              <a:t>Professionsbacheloruddannelsen til lærer i folkeskolen er en vekseluddannelse</a:t>
            </a:r>
          </a:p>
          <a:p>
            <a:pPr lvl="1"/>
            <a:r>
              <a:rPr lang="da-DK" sz="1600" dirty="0" smtClean="0">
                <a:latin typeface="Times New Roman" pitchFamily="18" charset="0"/>
                <a:cs typeface="Times New Roman" pitchFamily="18" charset="0"/>
              </a:rPr>
              <a:t>I alt 4 årsværk – heraf 0,6 årsværk i praktik, fordelt over alle fire år</a:t>
            </a:r>
          </a:p>
          <a:p>
            <a:pPr lvl="1">
              <a:buNone/>
            </a:pPr>
            <a:endParaRPr lang="da-DK" sz="1600" dirty="0" smtClean="0">
              <a:latin typeface="Times New Roman" pitchFamily="18" charset="0"/>
              <a:cs typeface="Times New Roman" pitchFamily="18" charset="0"/>
            </a:endParaRPr>
          </a:p>
          <a:p>
            <a:pPr lvl="1">
              <a:buNone/>
            </a:pPr>
            <a:r>
              <a:rPr lang="da-DK" sz="1600" b="1" dirty="0" smtClean="0">
                <a:latin typeface="Times New Roman" pitchFamily="18" charset="0"/>
                <a:cs typeface="Times New Roman" pitchFamily="18" charset="0"/>
              </a:rPr>
              <a:t>Underviserne på læreruddannelsen har en akademisk uddannelse.</a:t>
            </a:r>
          </a:p>
          <a:p>
            <a:pPr lvl="1"/>
            <a:r>
              <a:rPr lang="da-DK" sz="1600" dirty="0" smtClean="0">
                <a:latin typeface="Times New Roman" pitchFamily="18" charset="0"/>
                <a:cs typeface="Times New Roman" pitchFamily="18" charset="0"/>
              </a:rPr>
              <a:t>En del har en også en læreruddannelse og praktisk lærererfaring.</a:t>
            </a:r>
          </a:p>
          <a:p>
            <a:pPr lvl="1">
              <a:buNone/>
            </a:pPr>
            <a:endParaRPr lang="da-DK" sz="1600" dirty="0" smtClean="0">
              <a:latin typeface="Times New Roman" pitchFamily="18" charset="0"/>
              <a:cs typeface="Times New Roman" pitchFamily="18" charset="0"/>
            </a:endParaRPr>
          </a:p>
          <a:p>
            <a:pPr lvl="1">
              <a:buNone/>
            </a:pPr>
            <a:r>
              <a:rPr lang="da-DK" sz="1600" b="1" dirty="0" smtClean="0">
                <a:latin typeface="Times New Roman" pitchFamily="18" charset="0"/>
                <a:cs typeface="Times New Roman" pitchFamily="18" charset="0"/>
              </a:rPr>
              <a:t>Praktikvejledere og praktiklærere er udøvende praktikere.</a:t>
            </a:r>
          </a:p>
          <a:p>
            <a:pPr lvl="1"/>
            <a:r>
              <a:rPr lang="da-DK" sz="1600" dirty="0" smtClean="0">
                <a:latin typeface="Times New Roman" pitchFamily="18" charset="0"/>
                <a:cs typeface="Times New Roman" pitchFamily="18" charset="0"/>
              </a:rPr>
              <a:t>Ansat på praktikskolen, men aflønnes af læreruddannelsen.</a:t>
            </a:r>
          </a:p>
          <a:p>
            <a:pPr lvl="1"/>
            <a:endParaRPr lang="da-DK" sz="1600" dirty="0" smtClean="0">
              <a:latin typeface="Times New Roman" pitchFamily="18" charset="0"/>
              <a:cs typeface="Times New Roman" pitchFamily="18" charset="0"/>
            </a:endParaRPr>
          </a:p>
          <a:p>
            <a:pPr lvl="1">
              <a:buNone/>
            </a:pPr>
            <a:r>
              <a:rPr lang="da-DK" sz="1600" b="1" dirty="0" smtClean="0">
                <a:latin typeface="Times New Roman" pitchFamily="18" charset="0"/>
                <a:cs typeface="Times New Roman" pitchFamily="18" charset="0"/>
              </a:rPr>
              <a:t>Tendenser i udviklingen af læreruddannelsen</a:t>
            </a:r>
            <a:r>
              <a:rPr lang="da-DK" sz="1600" dirty="0" smtClean="0">
                <a:latin typeface="Times New Roman" pitchFamily="18" charset="0"/>
                <a:cs typeface="Times New Roman" pitchFamily="18" charset="0"/>
              </a:rPr>
              <a:t>: </a:t>
            </a:r>
          </a:p>
          <a:p>
            <a:pPr lvl="1"/>
            <a:r>
              <a:rPr lang="da-DK" sz="1600" dirty="0" smtClean="0">
                <a:latin typeface="Times New Roman" pitchFamily="18" charset="0"/>
                <a:cs typeface="Times New Roman" pitchFamily="18" charset="0"/>
              </a:rPr>
              <a:t>Øget  professionsrettethed &amp; øget akademisering.</a:t>
            </a:r>
          </a:p>
          <a:p>
            <a:pPr lvl="1"/>
            <a:endParaRPr lang="en-US" sz="1600"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3</a:t>
            </a:fld>
            <a:endParaRPr lang="da-D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Teoretiske begreber om sammenhænge i læreruddannelsen </a:t>
            </a:r>
            <a:endParaRPr lang="da-DK" dirty="0"/>
          </a:p>
        </p:txBody>
      </p:sp>
      <p:sp>
        <p:nvSpPr>
          <p:cNvPr id="3" name="Pladsholder til indhold 2"/>
          <p:cNvSpPr>
            <a:spLocks noGrp="1"/>
          </p:cNvSpPr>
          <p:nvPr>
            <p:ph idx="1"/>
          </p:nvPr>
        </p:nvSpPr>
        <p:spPr/>
        <p:txBody>
          <a:bodyPr/>
          <a:lstStyle/>
          <a:p>
            <a:pPr lvl="1">
              <a:buNone/>
            </a:pPr>
            <a:r>
              <a:rPr lang="da-DK" sz="2000" b="1" dirty="0" err="1" smtClean="0">
                <a:latin typeface="Times New Roman" pitchFamily="18" charset="0"/>
                <a:cs typeface="Times New Roman" pitchFamily="18" charset="0"/>
              </a:rPr>
              <a:t>Coherence</a:t>
            </a:r>
            <a:r>
              <a:rPr lang="da-DK" sz="2000" b="1" dirty="0" smtClean="0">
                <a:latin typeface="Times New Roman" pitchFamily="18" charset="0"/>
                <a:cs typeface="Times New Roman" pitchFamily="18" charset="0"/>
              </a:rPr>
              <a:t>:</a:t>
            </a:r>
            <a:endParaRPr lang="da-DK" sz="2000" dirty="0" smtClean="0">
              <a:latin typeface="Times New Roman" pitchFamily="18" charset="0"/>
              <a:cs typeface="Times New Roman" pitchFamily="18" charset="0"/>
            </a:endParaRPr>
          </a:p>
          <a:p>
            <a:pPr lvl="1">
              <a:buNone/>
            </a:pPr>
            <a:r>
              <a:rPr lang="da-DK" sz="2000" dirty="0" smtClean="0">
                <a:latin typeface="Times New Roman" pitchFamily="18" charset="0"/>
                <a:cs typeface="Times New Roman" pitchFamily="18" charset="0"/>
              </a:rPr>
              <a:t>-  I hvor høj grad </a:t>
            </a:r>
            <a:r>
              <a:rPr lang="da-DK" sz="2000" b="1" dirty="0" smtClean="0">
                <a:latin typeface="Times New Roman" pitchFamily="18" charset="0"/>
                <a:cs typeface="Times New Roman" pitchFamily="18" charset="0"/>
              </a:rPr>
              <a:t>deles grundlæggende målsætninger </a:t>
            </a:r>
            <a:r>
              <a:rPr lang="da-DK" sz="2000" dirty="0" smtClean="0">
                <a:latin typeface="Times New Roman" pitchFamily="18" charset="0"/>
                <a:cs typeface="Times New Roman" pitchFamily="18" charset="0"/>
              </a:rPr>
              <a:t>om undervisning og læring af alle parter involveret i undervisningen</a:t>
            </a:r>
          </a:p>
          <a:p>
            <a:pPr lvl="1" algn="ctr">
              <a:buNone/>
            </a:pPr>
            <a:r>
              <a:rPr lang="da-DK" sz="2000" dirty="0" smtClean="0">
                <a:latin typeface="Times New Roman" pitchFamily="18" charset="0"/>
                <a:cs typeface="Times New Roman" pitchFamily="18" charset="0"/>
              </a:rPr>
              <a:t>&amp;</a:t>
            </a:r>
          </a:p>
          <a:p>
            <a:pPr lvl="1">
              <a:buNone/>
            </a:pPr>
            <a:r>
              <a:rPr lang="da-DK" sz="2000" dirty="0" smtClean="0">
                <a:latin typeface="Times New Roman" pitchFamily="18" charset="0"/>
                <a:cs typeface="Times New Roman" pitchFamily="18" charset="0"/>
              </a:rPr>
              <a:t>- 	I hvor høj grad er uddannelsen </a:t>
            </a:r>
            <a:r>
              <a:rPr lang="da-DK" sz="2000" b="1" dirty="0" smtClean="0">
                <a:latin typeface="Times New Roman" pitchFamily="18" charset="0"/>
                <a:cs typeface="Times New Roman" pitchFamily="18" charset="0"/>
              </a:rPr>
              <a:t>indholdsmæssigt og organisatorisk </a:t>
            </a:r>
            <a:r>
              <a:rPr lang="da-DK" sz="2000" dirty="0" smtClean="0">
                <a:latin typeface="Times New Roman" pitchFamily="18" charset="0"/>
                <a:cs typeface="Times New Roman" pitchFamily="18" charset="0"/>
              </a:rPr>
              <a:t>tilrettelagt i forhold til disse målsætninger (Grossman 2008: 274)</a:t>
            </a:r>
          </a:p>
          <a:p>
            <a:pPr lvl="1">
              <a:buNone/>
            </a:pPr>
            <a:endParaRPr lang="da-DK" sz="2000" dirty="0" smtClean="0">
              <a:latin typeface="Times New Roman" pitchFamily="18" charset="0"/>
              <a:cs typeface="Times New Roman" pitchFamily="18" charset="0"/>
            </a:endParaRPr>
          </a:p>
          <a:p>
            <a:pPr lvl="1" algn="ctr">
              <a:buNone/>
            </a:pPr>
            <a:r>
              <a:rPr lang="da-DK" sz="2000" dirty="0" smtClean="0">
                <a:latin typeface="Times New Roman" pitchFamily="18" charset="0"/>
                <a:cs typeface="Times New Roman" pitchFamily="18" charset="0"/>
              </a:rPr>
              <a:t>MEN OGSÅ: </a:t>
            </a:r>
          </a:p>
          <a:p>
            <a:pPr lvl="1">
              <a:buFontTx/>
              <a:buChar char="-"/>
            </a:pPr>
            <a:r>
              <a:rPr lang="da-DK" sz="2000" dirty="0" smtClean="0">
                <a:latin typeface="Times New Roman" pitchFamily="18" charset="0"/>
                <a:cs typeface="Times New Roman" pitchFamily="18" charset="0"/>
              </a:rPr>
              <a:t>Kontekstbundne, kulturelle og </a:t>
            </a:r>
            <a:r>
              <a:rPr lang="da-DK" sz="2000" b="1" dirty="0" smtClean="0">
                <a:latin typeface="Times New Roman" pitchFamily="18" charset="0"/>
                <a:cs typeface="Times New Roman" pitchFamily="18" charset="0"/>
              </a:rPr>
              <a:t>subjektive oplevelser </a:t>
            </a:r>
            <a:r>
              <a:rPr lang="da-DK" sz="2000" dirty="0" smtClean="0">
                <a:latin typeface="Times New Roman" pitchFamily="18" charset="0"/>
                <a:cs typeface="Times New Roman" pitchFamily="18" charset="0"/>
              </a:rPr>
              <a:t>af sammenhænge </a:t>
            </a:r>
          </a:p>
          <a:p>
            <a:pPr lvl="1" algn="r">
              <a:buNone/>
            </a:pPr>
            <a:r>
              <a:rPr lang="da-DK" sz="2000" dirty="0" smtClean="0">
                <a:latin typeface="Times New Roman" pitchFamily="18" charset="0"/>
                <a:cs typeface="Times New Roman" pitchFamily="18" charset="0"/>
              </a:rPr>
              <a:t>(Fibæk og Knudsen 2011)</a:t>
            </a:r>
          </a:p>
          <a:p>
            <a:pPr lvl="1">
              <a:buNone/>
            </a:pPr>
            <a:endParaRPr lang="en-US"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4</a:t>
            </a:fld>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Praktisering af sammenhænge i læreruddannelsen </a:t>
            </a:r>
            <a:endParaRPr lang="da-DK" dirty="0"/>
          </a:p>
        </p:txBody>
      </p:sp>
      <p:sp>
        <p:nvSpPr>
          <p:cNvPr id="3" name="Pladsholder til indhold 2"/>
          <p:cNvSpPr>
            <a:spLocks noGrp="1"/>
          </p:cNvSpPr>
          <p:nvPr>
            <p:ph idx="1"/>
          </p:nvPr>
        </p:nvSpPr>
        <p:spPr/>
        <p:txBody>
          <a:bodyPr/>
          <a:lstStyle/>
          <a:p>
            <a:pPr>
              <a:lnSpc>
                <a:spcPct val="100000"/>
              </a:lnSpc>
            </a:pPr>
            <a:r>
              <a:rPr lang="da-DK" dirty="0" smtClean="0">
                <a:latin typeface="Times New Roman" pitchFamily="18" charset="0"/>
                <a:cs typeface="Times New Roman" pitchFamily="18" charset="0"/>
              </a:rPr>
              <a:t>Introduktion til læreruddannelsen sker også gennem forskellige praktikker  - </a:t>
            </a:r>
            <a:r>
              <a:rPr lang="da-DK" i="1" dirty="0" smtClean="0">
                <a:latin typeface="Times New Roman" pitchFamily="18" charset="0"/>
                <a:cs typeface="Times New Roman" pitchFamily="18" charset="0"/>
              </a:rPr>
              <a:t>’snusepraktik’, ’observationspraktik’, ’rigtig praktik’</a:t>
            </a:r>
          </a:p>
          <a:p>
            <a:pPr>
              <a:lnSpc>
                <a:spcPct val="100000"/>
              </a:lnSpc>
            </a:pPr>
            <a:endParaRPr lang="da-DK" dirty="0" smtClean="0">
              <a:latin typeface="Times New Roman" pitchFamily="18" charset="0"/>
              <a:cs typeface="Times New Roman" pitchFamily="18" charset="0"/>
            </a:endParaRPr>
          </a:p>
          <a:p>
            <a:pPr>
              <a:lnSpc>
                <a:spcPct val="100000"/>
              </a:lnSpc>
            </a:pPr>
            <a:r>
              <a:rPr lang="da-DK" dirty="0" smtClean="0">
                <a:latin typeface="Times New Roman" pitchFamily="18" charset="0"/>
                <a:cs typeface="Times New Roman" pitchFamily="18" charset="0"/>
              </a:rPr>
              <a:t>Den første praktik er indlejret i et forløb med </a:t>
            </a:r>
            <a:r>
              <a:rPr lang="da-DK" i="1" dirty="0" smtClean="0">
                <a:latin typeface="Times New Roman" pitchFamily="18" charset="0"/>
                <a:cs typeface="Times New Roman" pitchFamily="18" charset="0"/>
              </a:rPr>
              <a:t>undervisning før og efter </a:t>
            </a:r>
            <a:r>
              <a:rPr lang="da-DK" dirty="0" smtClean="0">
                <a:latin typeface="Times New Roman" pitchFamily="18" charset="0"/>
                <a:cs typeface="Times New Roman" pitchFamily="18" charset="0"/>
              </a:rPr>
              <a:t>praktikken</a:t>
            </a:r>
          </a:p>
          <a:p>
            <a:pPr>
              <a:lnSpc>
                <a:spcPct val="100000"/>
              </a:lnSpc>
            </a:pPr>
            <a:endParaRPr lang="da-DK" dirty="0" smtClean="0">
              <a:latin typeface="Times New Roman" pitchFamily="18" charset="0"/>
              <a:cs typeface="Times New Roman" pitchFamily="18" charset="0"/>
            </a:endParaRPr>
          </a:p>
          <a:p>
            <a:pPr>
              <a:lnSpc>
                <a:spcPct val="100000"/>
              </a:lnSpc>
            </a:pPr>
            <a:r>
              <a:rPr lang="da-DK" dirty="0" smtClean="0">
                <a:latin typeface="Times New Roman" pitchFamily="18" charset="0"/>
                <a:cs typeface="Times New Roman" pitchFamily="18" charset="0"/>
              </a:rPr>
              <a:t>Undervisningen lægger op til forskellige teoritilbud og </a:t>
            </a:r>
            <a:r>
              <a:rPr lang="da-DK" i="1" dirty="0" smtClean="0">
                <a:latin typeface="Times New Roman" pitchFamily="18" charset="0"/>
                <a:cs typeface="Times New Roman" pitchFamily="18" charset="0"/>
              </a:rPr>
              <a:t>forskellige former for teori-praksis-sammenhænge</a:t>
            </a:r>
          </a:p>
          <a:p>
            <a:pPr>
              <a:lnSpc>
                <a:spcPct val="100000"/>
              </a:lnSpc>
              <a:buNone/>
            </a:pPr>
            <a:endParaRPr lang="da-DK" dirty="0" smtClean="0">
              <a:latin typeface="Times New Roman" pitchFamily="18" charset="0"/>
              <a:cs typeface="Times New Roman" pitchFamily="18" charset="0"/>
            </a:endParaRPr>
          </a:p>
          <a:p>
            <a:pPr>
              <a:lnSpc>
                <a:spcPct val="100000"/>
              </a:lnSpc>
            </a:pPr>
            <a:r>
              <a:rPr lang="da-DK" dirty="0" smtClean="0">
                <a:latin typeface="Times New Roman" pitchFamily="18" charset="0"/>
                <a:cs typeface="Times New Roman" pitchFamily="18" charset="0"/>
              </a:rPr>
              <a:t>Uddannelsernes arbejde med at skabe sammenhæng sker ofte i form af ’materialiseringer’ af praksis i form af </a:t>
            </a:r>
            <a:r>
              <a:rPr lang="da-DK" i="1" dirty="0" smtClean="0">
                <a:latin typeface="Times New Roman" pitchFamily="18" charset="0"/>
                <a:cs typeface="Times New Roman" pitchFamily="18" charset="0"/>
              </a:rPr>
              <a:t>skriftlighed. </a:t>
            </a:r>
          </a:p>
          <a:p>
            <a:pPr lvl="1">
              <a:buNone/>
            </a:pPr>
            <a:endParaRPr lang="en-US"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5</a:t>
            </a:fld>
            <a:endParaRPr lang="da-D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Case:</a:t>
            </a:r>
            <a:endParaRPr lang="da-DK" dirty="0"/>
          </a:p>
        </p:txBody>
      </p:sp>
      <p:sp>
        <p:nvSpPr>
          <p:cNvPr id="3" name="Pladsholder til indhold 2"/>
          <p:cNvSpPr>
            <a:spLocks noGrp="1"/>
          </p:cNvSpPr>
          <p:nvPr>
            <p:ph idx="1"/>
          </p:nvPr>
        </p:nvSpPr>
        <p:spPr/>
        <p:txBody>
          <a:bodyPr/>
          <a:lstStyle/>
          <a:p>
            <a:pPr>
              <a:buNone/>
            </a:pPr>
            <a:r>
              <a:rPr lang="da-DK" sz="2000" dirty="0" smtClean="0">
                <a:latin typeface="Times New Roman" pitchFamily="18" charset="0"/>
                <a:cs typeface="Times New Roman" pitchFamily="18" charset="0"/>
              </a:rPr>
              <a:t>	Holdet er samlet til fremlæggelse af refleksioner over praktikerfaringer ud fra et særligt fokuspunkt. Tre praktikgrupper sidder sammen og skal diskutere de enkelte gruppers fokuspunkter. Det er efter frokost og en af grupperne fremlægger deres fokus på elevernes koncentration. Inden første praktik havde de observeret, hvornår eleverne blev ukoncentrerede og de diskuterer nu, hvordan man praktisk kan håndtere, at der er mønstre i, hvornår eleverne er koncentrerede. De studerende taler om, hvorvidt det mon er noget man tager hensyn til, når man lægger skema. En af de studerende henviser til, at han har været på en skole, hvor dansk og idræt skiftede til at have de sidste timer om fredagen, fordi de var ’de værste’. En anden siger ’</a:t>
            </a:r>
            <a:r>
              <a:rPr lang="da-DK" sz="2000" i="1" dirty="0" smtClean="0">
                <a:latin typeface="Times New Roman" pitchFamily="18" charset="0"/>
                <a:cs typeface="Times New Roman" pitchFamily="18" charset="0"/>
              </a:rPr>
              <a:t>godt det tager vi med i fremlæggelsen (i plenum), så har vi også nogle erfaringer’</a:t>
            </a:r>
            <a:r>
              <a:rPr lang="da-DK"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6</a:t>
            </a:fld>
            <a:endParaRPr lang="da-D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latin typeface="Times New Roman" pitchFamily="18" charset="0"/>
                <a:cs typeface="Times New Roman" pitchFamily="18" charset="0"/>
              </a:rPr>
              <a:t>Case – fortsat</a:t>
            </a:r>
            <a:endParaRPr lang="da-DK" dirty="0"/>
          </a:p>
        </p:txBody>
      </p:sp>
      <p:sp>
        <p:nvSpPr>
          <p:cNvPr id="3" name="Pladsholder til indhold 2"/>
          <p:cNvSpPr>
            <a:spLocks noGrp="1"/>
          </p:cNvSpPr>
          <p:nvPr>
            <p:ph idx="1"/>
          </p:nvPr>
        </p:nvSpPr>
        <p:spPr>
          <a:xfrm>
            <a:off x="304800" y="2819400"/>
            <a:ext cx="8421688" cy="3238500"/>
          </a:xfrm>
        </p:spPr>
        <p:txBody>
          <a:bodyPr/>
          <a:lstStyle/>
          <a:p>
            <a:pPr marL="0" indent="1588">
              <a:lnSpc>
                <a:spcPct val="100000"/>
              </a:lnSpc>
              <a:buNone/>
            </a:pPr>
            <a:r>
              <a:rPr lang="da-DK" sz="2000" dirty="0" smtClean="0">
                <a:latin typeface="Times New Roman" pitchFamily="18" charset="0"/>
                <a:cs typeface="Times New Roman" pitchFamily="18" charset="0"/>
              </a:rPr>
              <a:t>Underviseren kommer hen og spørger ind til fokuspunktet. Hun henviser til den litteratur om uro/disciplin, som hun anbefalede gruppen af læse. Artiklerne ligger på bordet foran gruppen, men inddrages ikke i diskussionen. En af de studerende fra ’koncentrationsgruppen’ siger, at de syntes ikke rigtig det handlede om det samme, fordi de artikler handlede meget om lærerens disciplin og autoritet – og han mente ikke at det var problemet i denne klasse. Det var mere et spørgsmål om elevernes koncentration i </a:t>
            </a:r>
            <a:r>
              <a:rPr lang="da-DK" sz="2000" dirty="0" err="1" smtClean="0">
                <a:latin typeface="Times New Roman" pitchFamily="18" charset="0"/>
                <a:cs typeface="Times New Roman" pitchFamily="18" charset="0"/>
              </a:rPr>
              <a:t>fht</a:t>
            </a:r>
            <a:r>
              <a:rPr lang="da-DK" sz="2000" dirty="0" smtClean="0">
                <a:latin typeface="Times New Roman" pitchFamily="18" charset="0"/>
                <a:cs typeface="Times New Roman" pitchFamily="18" charset="0"/>
              </a:rPr>
              <a:t>. hvornår timerne lå på dagen. Underviseren spørger om de kunne se, at de givne artikler repræsenterede forskellige syn på uro – at en artikel fokuserede på disciplin, mens en anden på motivation. </a:t>
            </a:r>
            <a:r>
              <a:rPr lang="da-DK" sz="2000" dirty="0" err="1" smtClean="0">
                <a:latin typeface="Times New Roman" pitchFamily="18" charset="0"/>
                <a:cs typeface="Times New Roman" pitchFamily="18" charset="0"/>
              </a:rPr>
              <a:t>Jae</a:t>
            </a:r>
            <a:r>
              <a:rPr lang="da-DK" sz="2000" dirty="0" smtClean="0">
                <a:latin typeface="Times New Roman" pitchFamily="18" charset="0"/>
                <a:cs typeface="Times New Roman" pitchFamily="18" charset="0"/>
              </a:rPr>
              <a:t> – siger de studerende tøvende, men det er ikke noget de bider på og underviseren fremturer ikke. Underviseren opfordrer dem til at få struktur på den fælles fremlæggelse og går.</a:t>
            </a:r>
          </a:p>
          <a:p>
            <a:endParaRPr lang="da-DK" dirty="0" smtClean="0">
              <a:latin typeface="Times New Roman" pitchFamily="18" charset="0"/>
              <a:cs typeface="Times New Roman" pitchFamily="18" charset="0"/>
            </a:endParaRPr>
          </a:p>
          <a:p>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7</a:t>
            </a:fld>
            <a:endParaRPr lang="da-DK"/>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000000"/>
                </a:solidFill>
                <a:latin typeface="Times New Roman" pitchFamily="18" charset="0"/>
                <a:cs typeface="Times New Roman" pitchFamily="18" charset="0"/>
              </a:rPr>
              <a:t>Pointe 1: </a:t>
            </a:r>
            <a:r>
              <a:rPr lang="da-DK" i="1" dirty="0" smtClean="0">
                <a:solidFill>
                  <a:schemeClr val="tx1"/>
                </a:solidFill>
                <a:latin typeface="Times New Roman" pitchFamily="18" charset="0"/>
                <a:cs typeface="Times New Roman" pitchFamily="18" charset="0"/>
              </a:rPr>
              <a:t>Studerendes forskellige teori-praksis forståelser udfordrer oplevelsen af sammenhæng</a:t>
            </a:r>
            <a:endParaRPr lang="da-DK" dirty="0"/>
          </a:p>
        </p:txBody>
      </p:sp>
      <p:sp>
        <p:nvSpPr>
          <p:cNvPr id="4" name="Pladsholder til diasnummer 3"/>
          <p:cNvSpPr>
            <a:spLocks noGrp="1"/>
          </p:cNvSpPr>
          <p:nvPr>
            <p:ph type="sldNum" sz="quarter" idx="10"/>
          </p:nvPr>
        </p:nvSpPr>
        <p:spPr/>
        <p:txBody>
          <a:bodyPr/>
          <a:lstStyle/>
          <a:p>
            <a:fld id="{64D8E175-1595-4606-A65E-BBF36D4D4B47}" type="slidenum">
              <a:rPr lang="da-DK" smtClean="0"/>
              <a:pPr/>
              <a:t>8</a:t>
            </a:fld>
            <a:endParaRPr lang="da-DK"/>
          </a:p>
        </p:txBody>
      </p:sp>
      <p:graphicFrame>
        <p:nvGraphicFramePr>
          <p:cNvPr id="5" name="Pladsholder til indhold 5"/>
          <p:cNvGraphicFramePr>
            <a:graphicFrameLocks noGrp="1"/>
          </p:cNvGraphicFramePr>
          <p:nvPr>
            <p:ph idx="1"/>
          </p:nvPr>
        </p:nvGraphicFramePr>
        <p:xfrm>
          <a:off x="323850" y="2924175"/>
          <a:ext cx="8421688" cy="323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000000"/>
                </a:solidFill>
                <a:latin typeface="Times New Roman" pitchFamily="18" charset="0"/>
                <a:cs typeface="Times New Roman" pitchFamily="18" charset="0"/>
              </a:rPr>
              <a:t>Pointe 1: </a:t>
            </a:r>
            <a:r>
              <a:rPr lang="da-DK" i="1" dirty="0" smtClean="0">
                <a:solidFill>
                  <a:schemeClr val="tx1"/>
                </a:solidFill>
                <a:latin typeface="Times New Roman" pitchFamily="18" charset="0"/>
                <a:cs typeface="Times New Roman" pitchFamily="18" charset="0"/>
              </a:rPr>
              <a:t>Studerendes forskellige teori-praksis forståelser udfordrer oplevelsen af sammenhæng</a:t>
            </a:r>
            <a:endParaRPr lang="da-DK" dirty="0"/>
          </a:p>
        </p:txBody>
      </p:sp>
      <p:sp>
        <p:nvSpPr>
          <p:cNvPr id="3" name="Pladsholder til indhold 2"/>
          <p:cNvSpPr>
            <a:spLocks noGrp="1"/>
          </p:cNvSpPr>
          <p:nvPr>
            <p:ph idx="1"/>
          </p:nvPr>
        </p:nvSpPr>
        <p:spPr/>
        <p:txBody>
          <a:bodyPr/>
          <a:lstStyle/>
          <a:p>
            <a:pPr>
              <a:defRPr/>
            </a:pPr>
            <a:r>
              <a:rPr lang="da-DK" sz="2000" dirty="0" smtClean="0">
                <a:latin typeface="Times New Roman" pitchFamily="18" charset="0"/>
                <a:cs typeface="Times New Roman" pitchFamily="18" charset="0"/>
              </a:rPr>
              <a:t>Undervisningen lægger op til at de studerende kan veksle mellem forskellige former for teori-praksis forhold</a:t>
            </a:r>
          </a:p>
          <a:p>
            <a:pPr>
              <a:buNone/>
              <a:defRPr/>
            </a:pPr>
            <a:endParaRPr lang="da-DK" sz="2000" dirty="0" smtClean="0">
              <a:latin typeface="Times New Roman" pitchFamily="18" charset="0"/>
              <a:cs typeface="Times New Roman" pitchFamily="18" charset="0"/>
            </a:endParaRPr>
          </a:p>
          <a:p>
            <a:pPr>
              <a:defRPr/>
            </a:pPr>
            <a:r>
              <a:rPr lang="da-DK" sz="2000" dirty="0" smtClean="0">
                <a:latin typeface="Times New Roman" pitchFamily="18" charset="0"/>
                <a:cs typeface="Times New Roman" pitchFamily="18" charset="0"/>
              </a:rPr>
              <a:t>Det er særligt udfordrende for de studerende at skabe de sammenhænge, der ligger i tilbuddet om teori som redskab til analyse og praksis som empiri</a:t>
            </a:r>
          </a:p>
          <a:p>
            <a:pPr>
              <a:defRPr/>
            </a:pPr>
            <a:endParaRPr lang="da-DK" sz="2000" dirty="0" smtClean="0">
              <a:latin typeface="Times New Roman" pitchFamily="18" charset="0"/>
              <a:cs typeface="Times New Roman" pitchFamily="18" charset="0"/>
            </a:endParaRPr>
          </a:p>
          <a:p>
            <a:pPr>
              <a:defRPr/>
            </a:pPr>
            <a:r>
              <a:rPr lang="da-DK" sz="2000" dirty="0" smtClean="0">
                <a:latin typeface="Times New Roman" pitchFamily="18" charset="0"/>
                <a:cs typeface="Times New Roman" pitchFamily="18" charset="0"/>
              </a:rPr>
              <a:t>De studerende hjælpes ikke til at skelne mellem forskellige former for teori –praksisrelationer </a:t>
            </a:r>
          </a:p>
          <a:p>
            <a:pPr>
              <a:defRPr/>
            </a:pPr>
            <a:endParaRPr lang="da-DK" sz="2000" dirty="0" smtClean="0">
              <a:latin typeface="Times New Roman" pitchFamily="18" charset="0"/>
              <a:cs typeface="Times New Roman" pitchFamily="18" charset="0"/>
            </a:endParaRPr>
          </a:p>
          <a:p>
            <a:pPr>
              <a:defRPr/>
            </a:pPr>
            <a:r>
              <a:rPr lang="da-DK" sz="2000" dirty="0" smtClean="0">
                <a:latin typeface="Times New Roman" pitchFamily="18" charset="0"/>
                <a:cs typeface="Times New Roman" pitchFamily="18" charset="0"/>
              </a:rPr>
              <a:t>De studerende møder ikke altid de former for praktiseringer af teori som uddannelsen efterspørger</a:t>
            </a:r>
          </a:p>
          <a:p>
            <a:pPr>
              <a:defRPr/>
            </a:pPr>
            <a:endParaRPr lang="da-DK"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Pladsholder til diasnummer 3"/>
          <p:cNvSpPr>
            <a:spLocks noGrp="1"/>
          </p:cNvSpPr>
          <p:nvPr>
            <p:ph type="sldNum" sz="quarter" idx="10"/>
          </p:nvPr>
        </p:nvSpPr>
        <p:spPr/>
        <p:txBody>
          <a:bodyPr/>
          <a:lstStyle/>
          <a:p>
            <a:fld id="{64D8E175-1595-4606-A65E-BBF36D4D4B47}" type="slidenum">
              <a:rPr lang="da-DK" smtClean="0"/>
              <a:pPr/>
              <a:t>9</a:t>
            </a:fld>
            <a:endParaRPr lang="da-DK"/>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robygning_-_Skabelon[1]">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Brobygning_-_Skabelon[1]</Template>
  <TotalTime>2696</TotalTime>
  <Words>1423</Words>
  <Application>Microsoft Office PowerPoint</Application>
  <PresentationFormat>Skærmshow (4:3)</PresentationFormat>
  <Paragraphs>155</Paragraphs>
  <Slides>16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Diastitler</vt:lpstr>
      </vt:variant>
      <vt:variant>
        <vt:i4>16</vt:i4>
      </vt:variant>
    </vt:vector>
  </HeadingPairs>
  <TitlesOfParts>
    <vt:vector size="21" baseType="lpstr">
      <vt:lpstr>Arial</vt:lpstr>
      <vt:lpstr>Times New Roman</vt:lpstr>
      <vt:lpstr>AU Passata</vt:lpstr>
      <vt:lpstr>Arial Black</vt:lpstr>
      <vt:lpstr>Brobygning_-_Skabelon[1]</vt:lpstr>
      <vt:lpstr>Bridging the Gap – foreløbige perspektiver vedrørende læreruddannelsen</vt:lpstr>
      <vt:lpstr>Bridging the Gap – foreløbige  perspektiver vedrørende læreruddannelsen</vt:lpstr>
      <vt:lpstr>Baggrund: </vt:lpstr>
      <vt:lpstr>Teoretiske begreber om sammenhænge i læreruddannelsen </vt:lpstr>
      <vt:lpstr>Praktisering af sammenhænge i læreruddannelsen </vt:lpstr>
      <vt:lpstr>Case:</vt:lpstr>
      <vt:lpstr>Case – fortsat</vt:lpstr>
      <vt:lpstr>Pointe 1: Studerendes forskellige teori-praksis forståelser udfordrer oplevelsen af sammenhæng</vt:lpstr>
      <vt:lpstr>Pointe 1: Studerendes forskellige teori-praksis forståelser udfordrer oplevelsen af sammenhæng</vt:lpstr>
      <vt:lpstr>Pointe 2: Skift mellem uddannelseslogik og praktiklogik er en udfordring for sammenhæng</vt:lpstr>
      <vt:lpstr>Pointe 2: Skift mellem uddannelseslogik og praktiklogik er en udfordring for sammenhæng</vt:lpstr>
      <vt:lpstr>Pointe 3: Teoretisk perspektiv: Forskellige teori-praksis modeller skaber misforståelser</vt:lpstr>
      <vt:lpstr>Pointe 3: Teoretisk perspektiv: Forskellige teori-praksis modeller skaber misforståelser</vt:lpstr>
      <vt:lpstr>Pointe 4: Teoretisk perspektiv: Oplevelser af sammenhænge og  brud kan forstås som kulturelle forskelle</vt:lpstr>
      <vt:lpstr>Pointe 4: Teoretisk perspektiv: Oplevelser af sammenhænge og  brud kan forstås som kulturelle forskelle</vt:lpstr>
      <vt:lpstr>Centrale pointer og udfordringer </vt:lpstr>
    </vt:vector>
  </TitlesOfParts>
  <Company>DPU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stln</dc:creator>
  <cp:lastModifiedBy>Per Fibæk Laursern</cp:lastModifiedBy>
  <cp:revision>5</cp:revision>
  <dcterms:created xsi:type="dcterms:W3CDTF">2011-09-27T12:17:25Z</dcterms:created>
  <dcterms:modified xsi:type="dcterms:W3CDTF">2011-10-20T12:58:37Z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ies>
</file>