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669088" cy="9926638"/>
  <p:embeddedFontLst>
    <p:embeddedFont>
      <p:font typeface="AU Passat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Black" pitchFamily="34" charset="0"/>
      <p:bold r:id="rId18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19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0" autoAdjust="0"/>
    <p:restoredTop sz="98171" autoAdjust="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7139A-1486-4298-A633-11AF0911D1A9}" type="doc">
      <dgm:prSet loTypeId="urn:microsoft.com/office/officeart/2005/8/layout/radial1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090719CE-0786-4EEC-95D1-BF0870DA87D1}">
      <dgm:prSet phldrT="[Tekst]"/>
      <dgm:spPr/>
      <dgm:t>
        <a:bodyPr/>
        <a:lstStyle/>
        <a:p>
          <a:r>
            <a:rPr lang="da-DK" dirty="0" smtClean="0"/>
            <a:t>Teori og praksis</a:t>
          </a:r>
          <a:endParaRPr lang="da-DK" dirty="0"/>
        </a:p>
      </dgm:t>
    </dgm:pt>
    <dgm:pt modelId="{D909484E-1DB6-4223-9A1F-AA12894E9905}" type="parTrans" cxnId="{B74BBCEE-AD51-47C5-A6AF-92722E38E307}">
      <dgm:prSet/>
      <dgm:spPr/>
      <dgm:t>
        <a:bodyPr/>
        <a:lstStyle/>
        <a:p>
          <a:endParaRPr lang="da-DK"/>
        </a:p>
      </dgm:t>
    </dgm:pt>
    <dgm:pt modelId="{FB4720DA-EE8D-4AEA-B8C1-64D2D95C0FE7}" type="sibTrans" cxnId="{B74BBCEE-AD51-47C5-A6AF-92722E38E307}">
      <dgm:prSet/>
      <dgm:spPr/>
      <dgm:t>
        <a:bodyPr/>
        <a:lstStyle/>
        <a:p>
          <a:endParaRPr lang="da-DK"/>
        </a:p>
      </dgm:t>
    </dgm:pt>
    <dgm:pt modelId="{7154428A-28FC-4DC6-B2AC-5C180694EE77}">
      <dgm:prSet phldrT="[Tekst]"/>
      <dgm:spPr/>
      <dgm:t>
        <a:bodyPr/>
        <a:lstStyle/>
        <a:p>
          <a:r>
            <a:rPr lang="da-DK" dirty="0" err="1" smtClean="0"/>
            <a:t>Common</a:t>
          </a:r>
          <a:r>
            <a:rPr lang="da-DK" dirty="0" smtClean="0"/>
            <a:t> </a:t>
          </a:r>
          <a:r>
            <a:rPr lang="da-DK" dirty="0" err="1" smtClean="0"/>
            <a:t>sense</a:t>
          </a:r>
          <a:endParaRPr lang="da-DK" dirty="0"/>
        </a:p>
      </dgm:t>
    </dgm:pt>
    <dgm:pt modelId="{917B8A47-AFB4-4776-B105-B657B30949DA}" type="parTrans" cxnId="{1FE71BEB-9CEE-4820-B283-E13DB0636FC9}">
      <dgm:prSet/>
      <dgm:spPr/>
      <dgm:t>
        <a:bodyPr/>
        <a:lstStyle/>
        <a:p>
          <a:endParaRPr lang="da-DK"/>
        </a:p>
      </dgm:t>
    </dgm:pt>
    <dgm:pt modelId="{E6FC8D62-598B-4598-969D-63F7273C7992}" type="sibTrans" cxnId="{1FE71BEB-9CEE-4820-B283-E13DB0636FC9}">
      <dgm:prSet/>
      <dgm:spPr/>
      <dgm:t>
        <a:bodyPr/>
        <a:lstStyle/>
        <a:p>
          <a:endParaRPr lang="da-DK"/>
        </a:p>
      </dgm:t>
    </dgm:pt>
    <dgm:pt modelId="{09596281-BB35-40AF-9A95-F0C49DC0E7B5}">
      <dgm:prSet phldrT="[Tekst]"/>
      <dgm:spPr/>
      <dgm:t>
        <a:bodyPr/>
        <a:lstStyle/>
        <a:p>
          <a:r>
            <a:rPr lang="da-DK" dirty="0" smtClean="0"/>
            <a:t>Filosofisk tilgang</a:t>
          </a:r>
          <a:endParaRPr lang="da-DK" dirty="0"/>
        </a:p>
      </dgm:t>
    </dgm:pt>
    <dgm:pt modelId="{581B9B54-77F2-47F2-A939-5313922411AF}" type="parTrans" cxnId="{69328A7F-8CEF-4AEA-A9AA-1F438E1BC8A1}">
      <dgm:prSet/>
      <dgm:spPr/>
      <dgm:t>
        <a:bodyPr/>
        <a:lstStyle/>
        <a:p>
          <a:endParaRPr lang="da-DK"/>
        </a:p>
      </dgm:t>
    </dgm:pt>
    <dgm:pt modelId="{95F0052D-DEF7-4D29-AD9F-22C568D25327}" type="sibTrans" cxnId="{69328A7F-8CEF-4AEA-A9AA-1F438E1BC8A1}">
      <dgm:prSet/>
      <dgm:spPr/>
      <dgm:t>
        <a:bodyPr/>
        <a:lstStyle/>
        <a:p>
          <a:endParaRPr lang="da-DK"/>
        </a:p>
      </dgm:t>
    </dgm:pt>
    <dgm:pt modelId="{B76B0FD1-8C71-4C4A-B09F-99A4AB8392A3}">
      <dgm:prSet phldrT="[Tekst]"/>
      <dgm:spPr/>
      <dgm:t>
        <a:bodyPr/>
        <a:lstStyle/>
        <a:p>
          <a:r>
            <a:rPr lang="da-DK" dirty="0" smtClean="0"/>
            <a:t>Anvendt videnskab</a:t>
          </a:r>
          <a:endParaRPr lang="da-DK" dirty="0"/>
        </a:p>
      </dgm:t>
    </dgm:pt>
    <dgm:pt modelId="{301110D4-1512-48FB-B4D2-6327FA50EE9A}" type="parTrans" cxnId="{7CC2A9E0-874D-4642-A1E9-F3E7CDF605D5}">
      <dgm:prSet/>
      <dgm:spPr/>
      <dgm:t>
        <a:bodyPr/>
        <a:lstStyle/>
        <a:p>
          <a:endParaRPr lang="da-DK"/>
        </a:p>
      </dgm:t>
    </dgm:pt>
    <dgm:pt modelId="{39FD0BC1-B2FD-47AB-8110-44525D4BF6E7}" type="sibTrans" cxnId="{7CC2A9E0-874D-4642-A1E9-F3E7CDF605D5}">
      <dgm:prSet/>
      <dgm:spPr/>
      <dgm:t>
        <a:bodyPr/>
        <a:lstStyle/>
        <a:p>
          <a:endParaRPr lang="da-DK"/>
        </a:p>
      </dgm:t>
    </dgm:pt>
    <dgm:pt modelId="{2FF2D0B6-717A-4B02-9932-36708DE28AD4}">
      <dgm:prSet phldrT="[Tekst]"/>
      <dgm:spPr/>
      <dgm:t>
        <a:bodyPr/>
        <a:lstStyle/>
        <a:p>
          <a:r>
            <a:rPr lang="da-DK" dirty="0" smtClean="0"/>
            <a:t>Praktisk tilgang</a:t>
          </a:r>
          <a:endParaRPr lang="da-DK" dirty="0"/>
        </a:p>
      </dgm:t>
    </dgm:pt>
    <dgm:pt modelId="{CD140C3E-DE35-483A-9BB6-C640A0E969E6}" type="parTrans" cxnId="{DB5247F6-9E1C-484E-A216-CBF429B417FA}">
      <dgm:prSet/>
      <dgm:spPr/>
      <dgm:t>
        <a:bodyPr/>
        <a:lstStyle/>
        <a:p>
          <a:endParaRPr lang="da-DK"/>
        </a:p>
      </dgm:t>
    </dgm:pt>
    <dgm:pt modelId="{C5499377-44A7-457D-8CDF-01FAFECDA2CB}" type="sibTrans" cxnId="{DB5247F6-9E1C-484E-A216-CBF429B417FA}">
      <dgm:prSet/>
      <dgm:spPr/>
      <dgm:t>
        <a:bodyPr/>
        <a:lstStyle/>
        <a:p>
          <a:endParaRPr lang="da-DK"/>
        </a:p>
      </dgm:t>
    </dgm:pt>
    <dgm:pt modelId="{B3CD5902-20C3-41E2-AFF4-4B4484D56321}">
      <dgm:prSet/>
      <dgm:spPr/>
      <dgm:t>
        <a:bodyPr/>
        <a:lstStyle/>
        <a:p>
          <a:r>
            <a:rPr lang="da-DK" dirty="0" err="1" smtClean="0"/>
            <a:t>Foundational</a:t>
          </a:r>
          <a:r>
            <a:rPr lang="da-DK" dirty="0" smtClean="0"/>
            <a:t> </a:t>
          </a:r>
          <a:r>
            <a:rPr lang="da-DK" dirty="0" err="1" smtClean="0"/>
            <a:t>theory</a:t>
          </a:r>
          <a:endParaRPr lang="da-DK" dirty="0"/>
        </a:p>
      </dgm:t>
    </dgm:pt>
    <dgm:pt modelId="{132C5C55-3F7C-49CD-BDB5-63AD02FF6782}" type="parTrans" cxnId="{2F16C018-AFF6-4383-9490-79651DC4D472}">
      <dgm:prSet/>
      <dgm:spPr/>
      <dgm:t>
        <a:bodyPr/>
        <a:lstStyle/>
        <a:p>
          <a:endParaRPr lang="da-DK"/>
        </a:p>
      </dgm:t>
    </dgm:pt>
    <dgm:pt modelId="{4596BB27-F0C3-4DF1-B7D6-2F28957C505F}" type="sibTrans" cxnId="{2F16C018-AFF6-4383-9490-79651DC4D472}">
      <dgm:prSet/>
      <dgm:spPr/>
      <dgm:t>
        <a:bodyPr/>
        <a:lstStyle/>
        <a:p>
          <a:endParaRPr lang="da-DK"/>
        </a:p>
      </dgm:t>
    </dgm:pt>
    <dgm:pt modelId="{F96B54FC-0401-48C3-B963-7C2DBCDB02AC}">
      <dgm:prSet/>
      <dgm:spPr/>
      <dgm:t>
        <a:bodyPr/>
        <a:lstStyle/>
        <a:p>
          <a:r>
            <a:rPr lang="da-DK" dirty="0" smtClean="0"/>
            <a:t>Kritisk tilgang</a:t>
          </a:r>
          <a:endParaRPr lang="da-DK" dirty="0"/>
        </a:p>
      </dgm:t>
    </dgm:pt>
    <dgm:pt modelId="{3D2E6A4A-3E0A-4BF7-8BF5-DEC7A090C81E}" type="parTrans" cxnId="{C751F854-4C77-4C32-A7B8-C14703D148E6}">
      <dgm:prSet/>
      <dgm:spPr/>
      <dgm:t>
        <a:bodyPr/>
        <a:lstStyle/>
        <a:p>
          <a:endParaRPr lang="da-DK"/>
        </a:p>
      </dgm:t>
    </dgm:pt>
    <dgm:pt modelId="{DAD7BEE2-E813-446C-976F-CC8DCBB39F1A}" type="sibTrans" cxnId="{C751F854-4C77-4C32-A7B8-C14703D148E6}">
      <dgm:prSet/>
      <dgm:spPr/>
      <dgm:t>
        <a:bodyPr/>
        <a:lstStyle/>
        <a:p>
          <a:endParaRPr lang="da-DK"/>
        </a:p>
      </dgm:t>
    </dgm:pt>
    <dgm:pt modelId="{1AF9CA7F-4562-46F1-9954-481021A78F32}" type="pres">
      <dgm:prSet presAssocID="{3FE7139A-1486-4298-A633-11AF0911D1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0BE1393-DDEB-4844-8289-5363C1CB8D2D}" type="pres">
      <dgm:prSet presAssocID="{090719CE-0786-4EEC-95D1-BF0870DA87D1}" presName="centerShape" presStyleLbl="node0" presStyleIdx="0" presStyleCnt="1"/>
      <dgm:spPr/>
      <dgm:t>
        <a:bodyPr/>
        <a:lstStyle/>
        <a:p>
          <a:endParaRPr lang="da-DK"/>
        </a:p>
      </dgm:t>
    </dgm:pt>
    <dgm:pt modelId="{F70156FE-7B34-4596-8924-C1B5354E786A}" type="pres">
      <dgm:prSet presAssocID="{917B8A47-AFB4-4776-B105-B657B30949DA}" presName="Name9" presStyleLbl="parChTrans1D2" presStyleIdx="0" presStyleCnt="6"/>
      <dgm:spPr/>
      <dgm:t>
        <a:bodyPr/>
        <a:lstStyle/>
        <a:p>
          <a:endParaRPr lang="da-DK"/>
        </a:p>
      </dgm:t>
    </dgm:pt>
    <dgm:pt modelId="{397692BA-F7E3-4F6F-BD63-8498111E3673}" type="pres">
      <dgm:prSet presAssocID="{917B8A47-AFB4-4776-B105-B657B30949DA}" presName="connTx" presStyleLbl="parChTrans1D2" presStyleIdx="0" presStyleCnt="6"/>
      <dgm:spPr/>
      <dgm:t>
        <a:bodyPr/>
        <a:lstStyle/>
        <a:p>
          <a:endParaRPr lang="da-DK"/>
        </a:p>
      </dgm:t>
    </dgm:pt>
    <dgm:pt modelId="{479B887E-D188-461A-867C-8C71189C554E}" type="pres">
      <dgm:prSet presAssocID="{7154428A-28FC-4DC6-B2AC-5C180694EE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8DBA85-F378-4089-A88B-B4E24C1F8EFF}" type="pres">
      <dgm:prSet presAssocID="{581B9B54-77F2-47F2-A939-5313922411AF}" presName="Name9" presStyleLbl="parChTrans1D2" presStyleIdx="1" presStyleCnt="6"/>
      <dgm:spPr/>
      <dgm:t>
        <a:bodyPr/>
        <a:lstStyle/>
        <a:p>
          <a:endParaRPr lang="da-DK"/>
        </a:p>
      </dgm:t>
    </dgm:pt>
    <dgm:pt modelId="{FA7C7576-FEAD-49B8-858C-3D0CD6C3479C}" type="pres">
      <dgm:prSet presAssocID="{581B9B54-77F2-47F2-A939-5313922411AF}" presName="connTx" presStyleLbl="parChTrans1D2" presStyleIdx="1" presStyleCnt="6"/>
      <dgm:spPr/>
      <dgm:t>
        <a:bodyPr/>
        <a:lstStyle/>
        <a:p>
          <a:endParaRPr lang="da-DK"/>
        </a:p>
      </dgm:t>
    </dgm:pt>
    <dgm:pt modelId="{C4FB491F-282F-4652-B001-B7171EFD6445}" type="pres">
      <dgm:prSet presAssocID="{09596281-BB35-40AF-9A95-F0C49DC0E7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09D823B-8A51-4A60-AC3B-E540965FECD0}" type="pres">
      <dgm:prSet presAssocID="{301110D4-1512-48FB-B4D2-6327FA50EE9A}" presName="Name9" presStyleLbl="parChTrans1D2" presStyleIdx="2" presStyleCnt="6"/>
      <dgm:spPr/>
      <dgm:t>
        <a:bodyPr/>
        <a:lstStyle/>
        <a:p>
          <a:endParaRPr lang="da-DK"/>
        </a:p>
      </dgm:t>
    </dgm:pt>
    <dgm:pt modelId="{D00BD1EF-3CB0-4488-8285-8CEAF19DC037}" type="pres">
      <dgm:prSet presAssocID="{301110D4-1512-48FB-B4D2-6327FA50EE9A}" presName="connTx" presStyleLbl="parChTrans1D2" presStyleIdx="2" presStyleCnt="6"/>
      <dgm:spPr/>
      <dgm:t>
        <a:bodyPr/>
        <a:lstStyle/>
        <a:p>
          <a:endParaRPr lang="da-DK"/>
        </a:p>
      </dgm:t>
    </dgm:pt>
    <dgm:pt modelId="{BA2CA388-532A-4603-8D5D-6AED63982136}" type="pres">
      <dgm:prSet presAssocID="{B76B0FD1-8C71-4C4A-B09F-99A4AB8392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D2A631-7F11-4B79-ADDC-5DB8A9B580F7}" type="pres">
      <dgm:prSet presAssocID="{CD140C3E-DE35-483A-9BB6-C640A0E969E6}" presName="Name9" presStyleLbl="parChTrans1D2" presStyleIdx="3" presStyleCnt="6"/>
      <dgm:spPr/>
      <dgm:t>
        <a:bodyPr/>
        <a:lstStyle/>
        <a:p>
          <a:endParaRPr lang="da-DK"/>
        </a:p>
      </dgm:t>
    </dgm:pt>
    <dgm:pt modelId="{6EA3026F-E174-4A8A-BACB-60512B412BE4}" type="pres">
      <dgm:prSet presAssocID="{CD140C3E-DE35-483A-9BB6-C640A0E969E6}" presName="connTx" presStyleLbl="parChTrans1D2" presStyleIdx="3" presStyleCnt="6"/>
      <dgm:spPr/>
      <dgm:t>
        <a:bodyPr/>
        <a:lstStyle/>
        <a:p>
          <a:endParaRPr lang="da-DK"/>
        </a:p>
      </dgm:t>
    </dgm:pt>
    <dgm:pt modelId="{0DCED69B-2E59-4B18-AC7C-C35AE0FEBB1C}" type="pres">
      <dgm:prSet presAssocID="{2FF2D0B6-717A-4B02-9932-36708DE28A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DE5FF8-3474-4F41-8A25-AA99B9A72AD4}" type="pres">
      <dgm:prSet presAssocID="{132C5C55-3F7C-49CD-BDB5-63AD02FF6782}" presName="Name9" presStyleLbl="parChTrans1D2" presStyleIdx="4" presStyleCnt="6"/>
      <dgm:spPr/>
      <dgm:t>
        <a:bodyPr/>
        <a:lstStyle/>
        <a:p>
          <a:endParaRPr lang="da-DK"/>
        </a:p>
      </dgm:t>
    </dgm:pt>
    <dgm:pt modelId="{A26EF3FF-EB6D-46AE-AE59-CF2E0E47C4F3}" type="pres">
      <dgm:prSet presAssocID="{132C5C55-3F7C-49CD-BDB5-63AD02FF6782}" presName="connTx" presStyleLbl="parChTrans1D2" presStyleIdx="4" presStyleCnt="6"/>
      <dgm:spPr/>
      <dgm:t>
        <a:bodyPr/>
        <a:lstStyle/>
        <a:p>
          <a:endParaRPr lang="da-DK"/>
        </a:p>
      </dgm:t>
    </dgm:pt>
    <dgm:pt modelId="{7042E89F-6C37-4D20-9DA6-0CD050DC7E79}" type="pres">
      <dgm:prSet presAssocID="{B3CD5902-20C3-41E2-AFF4-4B4484D56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17B3EB4-0B04-45FC-92C1-341CCE53839D}" type="pres">
      <dgm:prSet presAssocID="{3D2E6A4A-3E0A-4BF7-8BF5-DEC7A090C81E}" presName="Name9" presStyleLbl="parChTrans1D2" presStyleIdx="5" presStyleCnt="6"/>
      <dgm:spPr/>
      <dgm:t>
        <a:bodyPr/>
        <a:lstStyle/>
        <a:p>
          <a:endParaRPr lang="da-DK"/>
        </a:p>
      </dgm:t>
    </dgm:pt>
    <dgm:pt modelId="{A4171B1C-2F01-4860-AE82-A3CC265F111A}" type="pres">
      <dgm:prSet presAssocID="{3D2E6A4A-3E0A-4BF7-8BF5-DEC7A090C81E}" presName="connTx" presStyleLbl="parChTrans1D2" presStyleIdx="5" presStyleCnt="6"/>
      <dgm:spPr/>
      <dgm:t>
        <a:bodyPr/>
        <a:lstStyle/>
        <a:p>
          <a:endParaRPr lang="da-DK"/>
        </a:p>
      </dgm:t>
    </dgm:pt>
    <dgm:pt modelId="{2D1030E2-5071-4548-BA1F-3E8B5B7D03E2}" type="pres">
      <dgm:prSet presAssocID="{F96B54FC-0401-48C3-B963-7C2DBCDB02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A9C209D-C092-48E7-9B74-164CBFD9751D}" type="presOf" srcId="{7154428A-28FC-4DC6-B2AC-5C180694EE77}" destId="{479B887E-D188-461A-867C-8C71189C554E}" srcOrd="0" destOrd="0" presId="urn:microsoft.com/office/officeart/2005/8/layout/radial1"/>
    <dgm:cxn modelId="{04ACE1C2-3CB4-46F6-BE46-91AD49C9F327}" type="presOf" srcId="{B76B0FD1-8C71-4C4A-B09F-99A4AB8392A3}" destId="{BA2CA388-532A-4603-8D5D-6AED63982136}" srcOrd="0" destOrd="0" presId="urn:microsoft.com/office/officeart/2005/8/layout/radial1"/>
    <dgm:cxn modelId="{0875C077-1885-4556-812F-AB8191B515BD}" type="presOf" srcId="{F96B54FC-0401-48C3-B963-7C2DBCDB02AC}" destId="{2D1030E2-5071-4548-BA1F-3E8B5B7D03E2}" srcOrd="0" destOrd="0" presId="urn:microsoft.com/office/officeart/2005/8/layout/radial1"/>
    <dgm:cxn modelId="{DB5247F6-9E1C-484E-A216-CBF429B417FA}" srcId="{090719CE-0786-4EEC-95D1-BF0870DA87D1}" destId="{2FF2D0B6-717A-4B02-9932-36708DE28AD4}" srcOrd="3" destOrd="0" parTransId="{CD140C3E-DE35-483A-9BB6-C640A0E969E6}" sibTransId="{C5499377-44A7-457D-8CDF-01FAFECDA2CB}"/>
    <dgm:cxn modelId="{E9C42B1F-798D-41E7-B50F-D56803DE8507}" type="presOf" srcId="{3D2E6A4A-3E0A-4BF7-8BF5-DEC7A090C81E}" destId="{A17B3EB4-0B04-45FC-92C1-341CCE53839D}" srcOrd="0" destOrd="0" presId="urn:microsoft.com/office/officeart/2005/8/layout/radial1"/>
    <dgm:cxn modelId="{4221AC74-9628-427B-9536-B631CEFF3FE2}" type="presOf" srcId="{CD140C3E-DE35-483A-9BB6-C640A0E969E6}" destId="{6EA3026F-E174-4A8A-BACB-60512B412BE4}" srcOrd="1" destOrd="0" presId="urn:microsoft.com/office/officeart/2005/8/layout/radial1"/>
    <dgm:cxn modelId="{69328A7F-8CEF-4AEA-A9AA-1F438E1BC8A1}" srcId="{090719CE-0786-4EEC-95D1-BF0870DA87D1}" destId="{09596281-BB35-40AF-9A95-F0C49DC0E7B5}" srcOrd="1" destOrd="0" parTransId="{581B9B54-77F2-47F2-A939-5313922411AF}" sibTransId="{95F0052D-DEF7-4D29-AD9F-22C568D25327}"/>
    <dgm:cxn modelId="{EBDDE4C0-E865-494A-B468-27A951434FDA}" type="presOf" srcId="{CD140C3E-DE35-483A-9BB6-C640A0E969E6}" destId="{1CD2A631-7F11-4B79-ADDC-5DB8A9B580F7}" srcOrd="0" destOrd="0" presId="urn:microsoft.com/office/officeart/2005/8/layout/radial1"/>
    <dgm:cxn modelId="{834E9BFF-5FE8-49F3-87B6-4B1AAF4AB151}" type="presOf" srcId="{2FF2D0B6-717A-4B02-9932-36708DE28AD4}" destId="{0DCED69B-2E59-4B18-AC7C-C35AE0FEBB1C}" srcOrd="0" destOrd="0" presId="urn:microsoft.com/office/officeart/2005/8/layout/radial1"/>
    <dgm:cxn modelId="{A9675FD7-8B6F-4A4F-85A9-B9C13082A9D4}" type="presOf" srcId="{581B9B54-77F2-47F2-A939-5313922411AF}" destId="{FA7C7576-FEAD-49B8-858C-3D0CD6C3479C}" srcOrd="1" destOrd="0" presId="urn:microsoft.com/office/officeart/2005/8/layout/radial1"/>
    <dgm:cxn modelId="{E3E6E149-CA38-4A5A-8582-BF1EF21C667E}" type="presOf" srcId="{132C5C55-3F7C-49CD-BDB5-63AD02FF6782}" destId="{50DE5FF8-3474-4F41-8A25-AA99B9A72AD4}" srcOrd="0" destOrd="0" presId="urn:microsoft.com/office/officeart/2005/8/layout/radial1"/>
    <dgm:cxn modelId="{2D1C895A-2EFE-4D04-8DA9-9FC72115DBE4}" type="presOf" srcId="{917B8A47-AFB4-4776-B105-B657B30949DA}" destId="{F70156FE-7B34-4596-8924-C1B5354E786A}" srcOrd="0" destOrd="0" presId="urn:microsoft.com/office/officeart/2005/8/layout/radial1"/>
    <dgm:cxn modelId="{84B58DC3-99F7-42AF-BC15-96E819FF7000}" type="presOf" srcId="{301110D4-1512-48FB-B4D2-6327FA50EE9A}" destId="{F09D823B-8A51-4A60-AC3B-E540965FECD0}" srcOrd="0" destOrd="0" presId="urn:microsoft.com/office/officeart/2005/8/layout/radial1"/>
    <dgm:cxn modelId="{2F16C018-AFF6-4383-9490-79651DC4D472}" srcId="{090719CE-0786-4EEC-95D1-BF0870DA87D1}" destId="{B3CD5902-20C3-41E2-AFF4-4B4484D56321}" srcOrd="4" destOrd="0" parTransId="{132C5C55-3F7C-49CD-BDB5-63AD02FF6782}" sibTransId="{4596BB27-F0C3-4DF1-B7D6-2F28957C505F}"/>
    <dgm:cxn modelId="{EE9A4D0F-9A29-4631-B5FC-CE0759797BE0}" type="presOf" srcId="{917B8A47-AFB4-4776-B105-B657B30949DA}" destId="{397692BA-F7E3-4F6F-BD63-8498111E3673}" srcOrd="1" destOrd="0" presId="urn:microsoft.com/office/officeart/2005/8/layout/radial1"/>
    <dgm:cxn modelId="{1FE71BEB-9CEE-4820-B283-E13DB0636FC9}" srcId="{090719CE-0786-4EEC-95D1-BF0870DA87D1}" destId="{7154428A-28FC-4DC6-B2AC-5C180694EE77}" srcOrd="0" destOrd="0" parTransId="{917B8A47-AFB4-4776-B105-B657B30949DA}" sibTransId="{E6FC8D62-598B-4598-969D-63F7273C7992}"/>
    <dgm:cxn modelId="{DAA9C4BA-8506-4E9B-BE2B-E721D71A59CA}" type="presOf" srcId="{090719CE-0786-4EEC-95D1-BF0870DA87D1}" destId="{10BE1393-DDEB-4844-8289-5363C1CB8D2D}" srcOrd="0" destOrd="0" presId="urn:microsoft.com/office/officeart/2005/8/layout/radial1"/>
    <dgm:cxn modelId="{C751F854-4C77-4C32-A7B8-C14703D148E6}" srcId="{090719CE-0786-4EEC-95D1-BF0870DA87D1}" destId="{F96B54FC-0401-48C3-B963-7C2DBCDB02AC}" srcOrd="5" destOrd="0" parTransId="{3D2E6A4A-3E0A-4BF7-8BF5-DEC7A090C81E}" sibTransId="{DAD7BEE2-E813-446C-976F-CC8DCBB39F1A}"/>
    <dgm:cxn modelId="{0363D049-7E48-4CAC-B168-49E99FC186AA}" type="presOf" srcId="{3FE7139A-1486-4298-A633-11AF0911D1A9}" destId="{1AF9CA7F-4562-46F1-9954-481021A78F32}" srcOrd="0" destOrd="0" presId="urn:microsoft.com/office/officeart/2005/8/layout/radial1"/>
    <dgm:cxn modelId="{B31C1087-C76E-4DF0-98C1-E552E11BF070}" type="presOf" srcId="{3D2E6A4A-3E0A-4BF7-8BF5-DEC7A090C81E}" destId="{A4171B1C-2F01-4860-AE82-A3CC265F111A}" srcOrd="1" destOrd="0" presId="urn:microsoft.com/office/officeart/2005/8/layout/radial1"/>
    <dgm:cxn modelId="{6D1CA761-C138-45ED-A4F1-7DA976777B48}" type="presOf" srcId="{132C5C55-3F7C-49CD-BDB5-63AD02FF6782}" destId="{A26EF3FF-EB6D-46AE-AE59-CF2E0E47C4F3}" srcOrd="1" destOrd="0" presId="urn:microsoft.com/office/officeart/2005/8/layout/radial1"/>
    <dgm:cxn modelId="{12817C1C-1E54-4F5A-8DF6-29655E546DB0}" type="presOf" srcId="{581B9B54-77F2-47F2-A939-5313922411AF}" destId="{258DBA85-F378-4089-A88B-B4E24C1F8EFF}" srcOrd="0" destOrd="0" presId="urn:microsoft.com/office/officeart/2005/8/layout/radial1"/>
    <dgm:cxn modelId="{B74BBCEE-AD51-47C5-A6AF-92722E38E307}" srcId="{3FE7139A-1486-4298-A633-11AF0911D1A9}" destId="{090719CE-0786-4EEC-95D1-BF0870DA87D1}" srcOrd="0" destOrd="0" parTransId="{D909484E-1DB6-4223-9A1F-AA12894E9905}" sibTransId="{FB4720DA-EE8D-4AEA-B8C1-64D2D95C0FE7}"/>
    <dgm:cxn modelId="{7CC2A9E0-874D-4642-A1E9-F3E7CDF605D5}" srcId="{090719CE-0786-4EEC-95D1-BF0870DA87D1}" destId="{B76B0FD1-8C71-4C4A-B09F-99A4AB8392A3}" srcOrd="2" destOrd="0" parTransId="{301110D4-1512-48FB-B4D2-6327FA50EE9A}" sibTransId="{39FD0BC1-B2FD-47AB-8110-44525D4BF6E7}"/>
    <dgm:cxn modelId="{94B2DD8F-6DAE-4CE6-97DF-895F43E9C60E}" type="presOf" srcId="{B3CD5902-20C3-41E2-AFF4-4B4484D56321}" destId="{7042E89F-6C37-4D20-9DA6-0CD050DC7E79}" srcOrd="0" destOrd="0" presId="urn:microsoft.com/office/officeart/2005/8/layout/radial1"/>
    <dgm:cxn modelId="{D815FA9F-F280-4095-BFBF-0844DFECD7DC}" type="presOf" srcId="{301110D4-1512-48FB-B4D2-6327FA50EE9A}" destId="{D00BD1EF-3CB0-4488-8285-8CEAF19DC037}" srcOrd="1" destOrd="0" presId="urn:microsoft.com/office/officeart/2005/8/layout/radial1"/>
    <dgm:cxn modelId="{FCF9EAB2-B28B-451B-8218-44911F068E59}" type="presOf" srcId="{09596281-BB35-40AF-9A95-F0C49DC0E7B5}" destId="{C4FB491F-282F-4652-B001-B7171EFD6445}" srcOrd="0" destOrd="0" presId="urn:microsoft.com/office/officeart/2005/8/layout/radial1"/>
    <dgm:cxn modelId="{8536C047-DA7C-4C67-9E45-F7DB57E67E5C}" type="presParOf" srcId="{1AF9CA7F-4562-46F1-9954-481021A78F32}" destId="{10BE1393-DDEB-4844-8289-5363C1CB8D2D}" srcOrd="0" destOrd="0" presId="urn:microsoft.com/office/officeart/2005/8/layout/radial1"/>
    <dgm:cxn modelId="{EED2B4E4-D403-451E-ABBC-2CC583F1734F}" type="presParOf" srcId="{1AF9CA7F-4562-46F1-9954-481021A78F32}" destId="{F70156FE-7B34-4596-8924-C1B5354E786A}" srcOrd="1" destOrd="0" presId="urn:microsoft.com/office/officeart/2005/8/layout/radial1"/>
    <dgm:cxn modelId="{6C6D6080-8FB4-4D31-A2A5-16738C5E2E15}" type="presParOf" srcId="{F70156FE-7B34-4596-8924-C1B5354E786A}" destId="{397692BA-F7E3-4F6F-BD63-8498111E3673}" srcOrd="0" destOrd="0" presId="urn:microsoft.com/office/officeart/2005/8/layout/radial1"/>
    <dgm:cxn modelId="{F8E09DDD-5E8B-41DA-8864-F35E10ECF5D8}" type="presParOf" srcId="{1AF9CA7F-4562-46F1-9954-481021A78F32}" destId="{479B887E-D188-461A-867C-8C71189C554E}" srcOrd="2" destOrd="0" presId="urn:microsoft.com/office/officeart/2005/8/layout/radial1"/>
    <dgm:cxn modelId="{278BFEF1-51F0-4C35-8D8B-C17CA0C01AA6}" type="presParOf" srcId="{1AF9CA7F-4562-46F1-9954-481021A78F32}" destId="{258DBA85-F378-4089-A88B-B4E24C1F8EFF}" srcOrd="3" destOrd="0" presId="urn:microsoft.com/office/officeart/2005/8/layout/radial1"/>
    <dgm:cxn modelId="{CFBBC691-2749-4F09-B47D-EC2BA65BDB25}" type="presParOf" srcId="{258DBA85-F378-4089-A88B-B4E24C1F8EFF}" destId="{FA7C7576-FEAD-49B8-858C-3D0CD6C3479C}" srcOrd="0" destOrd="0" presId="urn:microsoft.com/office/officeart/2005/8/layout/radial1"/>
    <dgm:cxn modelId="{4C397721-E45C-4588-9E7F-3BB4BF350FBC}" type="presParOf" srcId="{1AF9CA7F-4562-46F1-9954-481021A78F32}" destId="{C4FB491F-282F-4652-B001-B7171EFD6445}" srcOrd="4" destOrd="0" presId="urn:microsoft.com/office/officeart/2005/8/layout/radial1"/>
    <dgm:cxn modelId="{4579C169-459B-4EE1-BF59-630A71C60B32}" type="presParOf" srcId="{1AF9CA7F-4562-46F1-9954-481021A78F32}" destId="{F09D823B-8A51-4A60-AC3B-E540965FECD0}" srcOrd="5" destOrd="0" presId="urn:microsoft.com/office/officeart/2005/8/layout/radial1"/>
    <dgm:cxn modelId="{C6C9F91C-5F7F-4C54-A8A0-BE6131FACAB1}" type="presParOf" srcId="{F09D823B-8A51-4A60-AC3B-E540965FECD0}" destId="{D00BD1EF-3CB0-4488-8285-8CEAF19DC037}" srcOrd="0" destOrd="0" presId="urn:microsoft.com/office/officeart/2005/8/layout/radial1"/>
    <dgm:cxn modelId="{E66FF042-1618-411E-BE0D-24A661791A40}" type="presParOf" srcId="{1AF9CA7F-4562-46F1-9954-481021A78F32}" destId="{BA2CA388-532A-4603-8D5D-6AED63982136}" srcOrd="6" destOrd="0" presId="urn:microsoft.com/office/officeart/2005/8/layout/radial1"/>
    <dgm:cxn modelId="{53088EEC-65E4-4CB1-ABB6-506E4E08EC3D}" type="presParOf" srcId="{1AF9CA7F-4562-46F1-9954-481021A78F32}" destId="{1CD2A631-7F11-4B79-ADDC-5DB8A9B580F7}" srcOrd="7" destOrd="0" presId="urn:microsoft.com/office/officeart/2005/8/layout/radial1"/>
    <dgm:cxn modelId="{E51160F5-8899-40B9-A766-C5A1BE0FA6BB}" type="presParOf" srcId="{1CD2A631-7F11-4B79-ADDC-5DB8A9B580F7}" destId="{6EA3026F-E174-4A8A-BACB-60512B412BE4}" srcOrd="0" destOrd="0" presId="urn:microsoft.com/office/officeart/2005/8/layout/radial1"/>
    <dgm:cxn modelId="{C5691C60-0DA8-49F5-BFD0-01A2A24F2813}" type="presParOf" srcId="{1AF9CA7F-4562-46F1-9954-481021A78F32}" destId="{0DCED69B-2E59-4B18-AC7C-C35AE0FEBB1C}" srcOrd="8" destOrd="0" presId="urn:microsoft.com/office/officeart/2005/8/layout/radial1"/>
    <dgm:cxn modelId="{4236DDBE-BEC1-4A98-A84B-2A63343A1E6D}" type="presParOf" srcId="{1AF9CA7F-4562-46F1-9954-481021A78F32}" destId="{50DE5FF8-3474-4F41-8A25-AA99B9A72AD4}" srcOrd="9" destOrd="0" presId="urn:microsoft.com/office/officeart/2005/8/layout/radial1"/>
    <dgm:cxn modelId="{71ED12B6-6ED5-4E00-B840-8D09AA3D8535}" type="presParOf" srcId="{50DE5FF8-3474-4F41-8A25-AA99B9A72AD4}" destId="{A26EF3FF-EB6D-46AE-AE59-CF2E0E47C4F3}" srcOrd="0" destOrd="0" presId="urn:microsoft.com/office/officeart/2005/8/layout/radial1"/>
    <dgm:cxn modelId="{BE9B32EC-8971-4B45-9D1A-04354E70C217}" type="presParOf" srcId="{1AF9CA7F-4562-46F1-9954-481021A78F32}" destId="{7042E89F-6C37-4D20-9DA6-0CD050DC7E79}" srcOrd="10" destOrd="0" presId="urn:microsoft.com/office/officeart/2005/8/layout/radial1"/>
    <dgm:cxn modelId="{FC26D478-51B3-44FE-84B3-5A051A13ECDA}" type="presParOf" srcId="{1AF9CA7F-4562-46F1-9954-481021A78F32}" destId="{A17B3EB4-0B04-45FC-92C1-341CCE53839D}" srcOrd="11" destOrd="0" presId="urn:microsoft.com/office/officeart/2005/8/layout/radial1"/>
    <dgm:cxn modelId="{CF94C07C-040E-4C9D-B7B5-B39F588940FA}" type="presParOf" srcId="{A17B3EB4-0B04-45FC-92C1-341CCE53839D}" destId="{A4171B1C-2F01-4860-AE82-A3CC265F111A}" srcOrd="0" destOrd="0" presId="urn:microsoft.com/office/officeart/2005/8/layout/radial1"/>
    <dgm:cxn modelId="{D6D88076-9094-4D42-B49C-52272FC87D32}" type="presParOf" srcId="{1AF9CA7F-4562-46F1-9954-481021A78F32}" destId="{2D1030E2-5071-4548-BA1F-3E8B5B7D03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9892C-C38C-4FFB-9657-83C4547AD7A2}" type="doc">
      <dgm:prSet loTypeId="urn:microsoft.com/office/officeart/2005/8/layout/radial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02FF6F19-A29C-4748-B8B2-CC4731F5859E}">
      <dgm:prSet phldrT="[Tekst]"/>
      <dgm:spPr/>
      <dgm:t>
        <a:bodyPr/>
        <a:lstStyle/>
        <a:p>
          <a:r>
            <a:rPr lang="da-DK" dirty="0" smtClean="0"/>
            <a:t>Teori/praksis-relationen</a:t>
          </a:r>
          <a:endParaRPr lang="da-DK" dirty="0"/>
        </a:p>
      </dgm:t>
    </dgm:pt>
    <dgm:pt modelId="{64F92AAF-81EF-4626-905F-DDEE40E706DC}" type="parTrans" cxnId="{164681F5-AB28-4908-928D-FD38EC7DD886}">
      <dgm:prSet/>
      <dgm:spPr/>
      <dgm:t>
        <a:bodyPr/>
        <a:lstStyle/>
        <a:p>
          <a:endParaRPr lang="da-DK"/>
        </a:p>
      </dgm:t>
    </dgm:pt>
    <dgm:pt modelId="{3A77DD8F-4332-4CA3-8307-3EF399E9D7DC}" type="sibTrans" cxnId="{164681F5-AB28-4908-928D-FD38EC7DD886}">
      <dgm:prSet/>
      <dgm:spPr/>
      <dgm:t>
        <a:bodyPr/>
        <a:lstStyle/>
        <a:p>
          <a:endParaRPr lang="da-DK"/>
        </a:p>
      </dgm:t>
    </dgm:pt>
    <dgm:pt modelId="{D1FAD6DC-3622-4131-B38F-B2D9290074E9}">
      <dgm:prSet phldrT="[Tekst]"/>
      <dgm:spPr/>
      <dgm:t>
        <a:bodyPr/>
        <a:lstStyle/>
        <a:p>
          <a:r>
            <a:rPr lang="da-DK" dirty="0" smtClean="0"/>
            <a:t>IT og multimedie</a:t>
          </a:r>
          <a:endParaRPr lang="da-DK" dirty="0"/>
        </a:p>
      </dgm:t>
    </dgm:pt>
    <dgm:pt modelId="{9CF83D66-02D6-4F0E-8A09-9A73A4E71E48}" type="parTrans" cxnId="{C08FB4B8-3AAB-454C-8A71-CF10EAA9E031}">
      <dgm:prSet/>
      <dgm:spPr/>
      <dgm:t>
        <a:bodyPr/>
        <a:lstStyle/>
        <a:p>
          <a:endParaRPr lang="da-DK"/>
        </a:p>
      </dgm:t>
    </dgm:pt>
    <dgm:pt modelId="{6F9781EA-19AC-4700-B749-894FF1D83CDC}" type="sibTrans" cxnId="{C08FB4B8-3AAB-454C-8A71-CF10EAA9E031}">
      <dgm:prSet/>
      <dgm:spPr/>
      <dgm:t>
        <a:bodyPr/>
        <a:lstStyle/>
        <a:p>
          <a:endParaRPr lang="da-DK"/>
        </a:p>
      </dgm:t>
    </dgm:pt>
    <dgm:pt modelId="{515A70E0-3CA0-47EC-8E5B-0A582DDC9ACF}">
      <dgm:prSet phldrT="[Tekst]"/>
      <dgm:spPr/>
      <dgm:t>
        <a:bodyPr/>
        <a:lstStyle/>
        <a:p>
          <a:r>
            <a:rPr lang="da-DK" dirty="0" smtClean="0"/>
            <a:t>Portfolio og dagbog</a:t>
          </a:r>
          <a:endParaRPr lang="da-DK" dirty="0"/>
        </a:p>
      </dgm:t>
    </dgm:pt>
    <dgm:pt modelId="{49E7871F-39FD-4BE8-80BF-F651CBD9EB6D}" type="parTrans" cxnId="{1063FB22-9090-40BF-8877-AB0CD9518EA9}">
      <dgm:prSet/>
      <dgm:spPr/>
      <dgm:t>
        <a:bodyPr/>
        <a:lstStyle/>
        <a:p>
          <a:endParaRPr lang="da-DK"/>
        </a:p>
      </dgm:t>
    </dgm:pt>
    <dgm:pt modelId="{85058DCD-208D-429E-8C88-956F814CCAE0}" type="sibTrans" cxnId="{1063FB22-9090-40BF-8877-AB0CD9518EA9}">
      <dgm:prSet/>
      <dgm:spPr/>
      <dgm:t>
        <a:bodyPr/>
        <a:lstStyle/>
        <a:p>
          <a:endParaRPr lang="da-DK"/>
        </a:p>
      </dgm:t>
    </dgm:pt>
    <dgm:pt modelId="{9F05DC27-A565-437B-AACE-438D094B5C16}">
      <dgm:prSet phldrT="[Tekst]"/>
      <dgm:spPr/>
      <dgm:t>
        <a:bodyPr/>
        <a:lstStyle/>
        <a:p>
          <a:r>
            <a:rPr lang="da-DK" dirty="0" smtClean="0"/>
            <a:t>Organisering af praktik</a:t>
          </a:r>
          <a:endParaRPr lang="da-DK" dirty="0"/>
        </a:p>
      </dgm:t>
    </dgm:pt>
    <dgm:pt modelId="{CB1D73BE-E136-447D-8CCD-E8738368BB22}" type="parTrans" cxnId="{EBBC74DA-CA16-444B-B5E8-D7F575F4F8CC}">
      <dgm:prSet/>
      <dgm:spPr/>
      <dgm:t>
        <a:bodyPr/>
        <a:lstStyle/>
        <a:p>
          <a:endParaRPr lang="da-DK"/>
        </a:p>
      </dgm:t>
    </dgm:pt>
    <dgm:pt modelId="{F3FC1E10-964F-4653-A9EC-9B44DB9ADF6E}" type="sibTrans" cxnId="{EBBC74DA-CA16-444B-B5E8-D7F575F4F8CC}">
      <dgm:prSet/>
      <dgm:spPr/>
      <dgm:t>
        <a:bodyPr/>
        <a:lstStyle/>
        <a:p>
          <a:endParaRPr lang="da-DK"/>
        </a:p>
      </dgm:t>
    </dgm:pt>
    <dgm:pt modelId="{489D6D3C-E0A6-40DC-846C-E91427577313}">
      <dgm:prSet/>
      <dgm:spPr/>
      <dgm:t>
        <a:bodyPr/>
        <a:lstStyle/>
        <a:p>
          <a:r>
            <a:rPr lang="da-DK" dirty="0" smtClean="0"/>
            <a:t>Vejledning</a:t>
          </a:r>
          <a:endParaRPr lang="da-DK" dirty="0"/>
        </a:p>
      </dgm:t>
    </dgm:pt>
    <dgm:pt modelId="{7381AA1D-4DF0-4CDB-B838-DFE585B30B3E}" type="parTrans" cxnId="{AD73B32F-856E-4E4A-8DCF-6146E1C43519}">
      <dgm:prSet/>
      <dgm:spPr/>
      <dgm:t>
        <a:bodyPr/>
        <a:lstStyle/>
        <a:p>
          <a:endParaRPr lang="da-DK"/>
        </a:p>
      </dgm:t>
    </dgm:pt>
    <dgm:pt modelId="{8061DE75-B4F0-433B-8785-1EB2DE735631}" type="sibTrans" cxnId="{AD73B32F-856E-4E4A-8DCF-6146E1C43519}">
      <dgm:prSet/>
      <dgm:spPr/>
      <dgm:t>
        <a:bodyPr/>
        <a:lstStyle/>
        <a:p>
          <a:endParaRPr lang="da-DK"/>
        </a:p>
      </dgm:t>
    </dgm:pt>
    <dgm:pt modelId="{F6DAB2AD-F98F-4074-AD45-75D2F40141BE}">
      <dgm:prSet/>
      <dgm:spPr/>
      <dgm:t>
        <a:bodyPr/>
        <a:lstStyle/>
        <a:p>
          <a:r>
            <a:rPr lang="da-DK" dirty="0" err="1" smtClean="0"/>
            <a:t>Casebaseret</a:t>
          </a:r>
          <a:r>
            <a:rPr lang="da-DK" dirty="0" smtClean="0"/>
            <a:t> undervisning</a:t>
          </a:r>
          <a:endParaRPr lang="da-DK" dirty="0"/>
        </a:p>
      </dgm:t>
    </dgm:pt>
    <dgm:pt modelId="{E170A755-F360-43DF-AAF4-E2EE6AF717D1}" type="parTrans" cxnId="{95C27751-8858-4C82-A5EE-EBCF01CAE579}">
      <dgm:prSet/>
      <dgm:spPr/>
      <dgm:t>
        <a:bodyPr/>
        <a:lstStyle/>
        <a:p>
          <a:endParaRPr lang="da-DK"/>
        </a:p>
      </dgm:t>
    </dgm:pt>
    <dgm:pt modelId="{87AC7513-568E-4DEA-8E81-765FEE37618E}" type="sibTrans" cxnId="{95C27751-8858-4C82-A5EE-EBCF01CAE579}">
      <dgm:prSet/>
      <dgm:spPr/>
      <dgm:t>
        <a:bodyPr/>
        <a:lstStyle/>
        <a:p>
          <a:endParaRPr lang="da-DK"/>
        </a:p>
      </dgm:t>
    </dgm:pt>
    <dgm:pt modelId="{A25713E5-C5D6-463C-81E7-B14C1750D5E3}">
      <dgm:prSet/>
      <dgm:spPr/>
      <dgm:t>
        <a:bodyPr/>
        <a:lstStyle/>
        <a:p>
          <a:r>
            <a:rPr lang="da-DK" dirty="0" smtClean="0"/>
            <a:t>Seminar og gruppearbejde</a:t>
          </a:r>
          <a:endParaRPr lang="da-DK" dirty="0"/>
        </a:p>
      </dgm:t>
    </dgm:pt>
    <dgm:pt modelId="{69011713-5F9A-4F63-B82F-411218C67C6C}" type="parTrans" cxnId="{6F4424FA-9453-40A2-902A-1910C9D5CFF5}">
      <dgm:prSet/>
      <dgm:spPr/>
      <dgm:t>
        <a:bodyPr/>
        <a:lstStyle/>
        <a:p>
          <a:endParaRPr lang="da-DK"/>
        </a:p>
      </dgm:t>
    </dgm:pt>
    <dgm:pt modelId="{C0B3F2B1-ABF8-44A5-8089-5FB9FDAE5D4B}" type="sibTrans" cxnId="{6F4424FA-9453-40A2-902A-1910C9D5CFF5}">
      <dgm:prSet/>
      <dgm:spPr/>
      <dgm:t>
        <a:bodyPr/>
        <a:lstStyle/>
        <a:p>
          <a:endParaRPr lang="da-DK"/>
        </a:p>
      </dgm:t>
    </dgm:pt>
    <dgm:pt modelId="{E4684B89-C711-49E2-A27E-310C26825EBB}">
      <dgm:prSet/>
      <dgm:spPr/>
      <dgm:t>
        <a:bodyPr/>
        <a:lstStyle/>
        <a:p>
          <a:r>
            <a:rPr lang="da-DK" dirty="0" smtClean="0"/>
            <a:t>Forskning i egen praksis</a:t>
          </a:r>
          <a:endParaRPr lang="da-DK" dirty="0"/>
        </a:p>
      </dgm:t>
    </dgm:pt>
    <dgm:pt modelId="{0BA942F7-2B1B-48AA-B46A-DFD5FF0F516B}" type="parTrans" cxnId="{F9F0CCC0-00CB-4D43-AE37-518ADEA6A935}">
      <dgm:prSet/>
      <dgm:spPr/>
      <dgm:t>
        <a:bodyPr/>
        <a:lstStyle/>
        <a:p>
          <a:endParaRPr lang="da-DK"/>
        </a:p>
      </dgm:t>
    </dgm:pt>
    <dgm:pt modelId="{E189CE4A-CB07-478A-BD14-4A5E88806330}" type="sibTrans" cxnId="{F9F0CCC0-00CB-4D43-AE37-518ADEA6A935}">
      <dgm:prSet/>
      <dgm:spPr/>
      <dgm:t>
        <a:bodyPr/>
        <a:lstStyle/>
        <a:p>
          <a:endParaRPr lang="da-DK"/>
        </a:p>
      </dgm:t>
    </dgm:pt>
    <dgm:pt modelId="{7844195C-9EA4-4D74-930D-BD0E719A0BA3}">
      <dgm:prSet/>
      <dgm:spPr/>
      <dgm:t>
        <a:bodyPr/>
        <a:lstStyle/>
        <a:p>
          <a:r>
            <a:rPr lang="da-DK" dirty="0" smtClean="0"/>
            <a:t>Narrativer</a:t>
          </a:r>
          <a:endParaRPr lang="da-DK" dirty="0"/>
        </a:p>
      </dgm:t>
    </dgm:pt>
    <dgm:pt modelId="{1770502D-1E59-4F42-9F3F-151E984BB7C5}" type="parTrans" cxnId="{2A7C3D08-0575-4EF8-BD1B-EFE421ADDC91}">
      <dgm:prSet/>
      <dgm:spPr/>
      <dgm:t>
        <a:bodyPr/>
        <a:lstStyle/>
        <a:p>
          <a:endParaRPr lang="da-DK"/>
        </a:p>
      </dgm:t>
    </dgm:pt>
    <dgm:pt modelId="{A42B446A-5688-437F-9332-FA082A336AE0}" type="sibTrans" cxnId="{2A7C3D08-0575-4EF8-BD1B-EFE421ADDC91}">
      <dgm:prSet/>
      <dgm:spPr/>
      <dgm:t>
        <a:bodyPr/>
        <a:lstStyle/>
        <a:p>
          <a:endParaRPr lang="da-DK"/>
        </a:p>
      </dgm:t>
    </dgm:pt>
    <dgm:pt modelId="{938650A1-2DA1-43B4-9133-5BAAE39069C5}">
      <dgm:prSet/>
      <dgm:spPr/>
      <dgm:t>
        <a:bodyPr/>
        <a:lstStyle/>
        <a:p>
          <a:r>
            <a:rPr lang="da-DK" dirty="0" smtClean="0"/>
            <a:t>Færdigheds-laboratorium</a:t>
          </a:r>
          <a:endParaRPr lang="da-DK" dirty="0"/>
        </a:p>
      </dgm:t>
    </dgm:pt>
    <dgm:pt modelId="{B4386FCF-A5EE-4C67-97B7-87BE7094EFD4}" type="parTrans" cxnId="{B80FFD0D-FF13-4E19-B2A0-13A8F6B333CF}">
      <dgm:prSet/>
      <dgm:spPr/>
      <dgm:t>
        <a:bodyPr/>
        <a:lstStyle/>
        <a:p>
          <a:endParaRPr lang="da-DK"/>
        </a:p>
      </dgm:t>
    </dgm:pt>
    <dgm:pt modelId="{2F402893-D7E8-443B-BD1E-A1603FBA9F8B}" type="sibTrans" cxnId="{B80FFD0D-FF13-4E19-B2A0-13A8F6B333CF}">
      <dgm:prSet/>
      <dgm:spPr/>
      <dgm:t>
        <a:bodyPr/>
        <a:lstStyle/>
        <a:p>
          <a:endParaRPr lang="da-DK"/>
        </a:p>
      </dgm:t>
    </dgm:pt>
    <dgm:pt modelId="{769FBAF7-B4AD-41C8-B46A-A2FEA1113CF1}">
      <dgm:prSet/>
      <dgm:spPr/>
      <dgm:t>
        <a:bodyPr/>
        <a:lstStyle/>
        <a:p>
          <a:r>
            <a:rPr lang="da-DK" dirty="0" smtClean="0"/>
            <a:t>Partnerskab og samarbejde</a:t>
          </a:r>
          <a:endParaRPr lang="da-DK" dirty="0"/>
        </a:p>
      </dgm:t>
    </dgm:pt>
    <dgm:pt modelId="{CC5EB0ED-8BAF-4607-B320-7FA71A607C18}" type="parTrans" cxnId="{301BFE5E-5E0C-4465-A188-3EBCDF082DE6}">
      <dgm:prSet/>
      <dgm:spPr/>
      <dgm:t>
        <a:bodyPr/>
        <a:lstStyle/>
        <a:p>
          <a:endParaRPr lang="da-DK"/>
        </a:p>
      </dgm:t>
    </dgm:pt>
    <dgm:pt modelId="{BCFBF14C-1C54-40DB-AA5C-CB242834B1FC}" type="sibTrans" cxnId="{301BFE5E-5E0C-4465-A188-3EBCDF082DE6}">
      <dgm:prSet/>
      <dgm:spPr/>
      <dgm:t>
        <a:bodyPr/>
        <a:lstStyle/>
        <a:p>
          <a:endParaRPr lang="da-DK"/>
        </a:p>
      </dgm:t>
    </dgm:pt>
    <dgm:pt modelId="{856863EB-C2F3-46B8-896C-C7F1E8D9455E}" type="pres">
      <dgm:prSet presAssocID="{9899892C-C38C-4FFB-9657-83C4547AD7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7C0509D-7334-41CC-9324-3339D5185A4D}" type="pres">
      <dgm:prSet presAssocID="{02FF6F19-A29C-4748-B8B2-CC4731F5859E}" presName="centerShape" presStyleLbl="node0" presStyleIdx="0" presStyleCnt="1" custScaleX="148953" custScaleY="134857"/>
      <dgm:spPr/>
      <dgm:t>
        <a:bodyPr/>
        <a:lstStyle/>
        <a:p>
          <a:endParaRPr lang="da-DK"/>
        </a:p>
      </dgm:t>
    </dgm:pt>
    <dgm:pt modelId="{37DD5142-069D-4991-A24A-989D368544D4}" type="pres">
      <dgm:prSet presAssocID="{9CF83D66-02D6-4F0E-8A09-9A73A4E71E48}" presName="parTrans" presStyleLbl="bgSibTrans2D1" presStyleIdx="0" presStyleCnt="10"/>
      <dgm:spPr/>
      <dgm:t>
        <a:bodyPr/>
        <a:lstStyle/>
        <a:p>
          <a:endParaRPr lang="da-DK"/>
        </a:p>
      </dgm:t>
    </dgm:pt>
    <dgm:pt modelId="{089825A1-EFCC-4ED7-81C8-6F55F4460CBB}" type="pres">
      <dgm:prSet presAssocID="{D1FAD6DC-3622-4131-B38F-B2D9290074E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03F1B55-224D-4250-B008-4E4A96F4CF40}" type="pres">
      <dgm:prSet presAssocID="{49E7871F-39FD-4BE8-80BF-F651CBD9EB6D}" presName="parTrans" presStyleLbl="bgSibTrans2D1" presStyleIdx="1" presStyleCnt="10"/>
      <dgm:spPr/>
      <dgm:t>
        <a:bodyPr/>
        <a:lstStyle/>
        <a:p>
          <a:endParaRPr lang="da-DK"/>
        </a:p>
      </dgm:t>
    </dgm:pt>
    <dgm:pt modelId="{B778FAFE-865B-4956-B720-50B36F4FE9D0}" type="pres">
      <dgm:prSet presAssocID="{515A70E0-3CA0-47EC-8E5B-0A582DDC9A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CFFA5F6-D160-4076-87CE-A9D060E366EC}" type="pres">
      <dgm:prSet presAssocID="{CB1D73BE-E136-447D-8CCD-E8738368BB22}" presName="parTrans" presStyleLbl="bgSibTrans2D1" presStyleIdx="2" presStyleCnt="10"/>
      <dgm:spPr/>
      <dgm:t>
        <a:bodyPr/>
        <a:lstStyle/>
        <a:p>
          <a:endParaRPr lang="da-DK"/>
        </a:p>
      </dgm:t>
    </dgm:pt>
    <dgm:pt modelId="{37F1B116-43F0-4D41-A7D9-C86635B13179}" type="pres">
      <dgm:prSet presAssocID="{9F05DC27-A565-437B-AACE-438D094B5C1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06FDD8-893F-44D7-B37F-881DC775D3BF}" type="pres">
      <dgm:prSet presAssocID="{7381AA1D-4DF0-4CDB-B838-DFE585B30B3E}" presName="parTrans" presStyleLbl="bgSibTrans2D1" presStyleIdx="3" presStyleCnt="10"/>
      <dgm:spPr/>
      <dgm:t>
        <a:bodyPr/>
        <a:lstStyle/>
        <a:p>
          <a:endParaRPr lang="da-DK"/>
        </a:p>
      </dgm:t>
    </dgm:pt>
    <dgm:pt modelId="{863ECB8A-04C7-457E-B5CC-27B8CD63E6FC}" type="pres">
      <dgm:prSet presAssocID="{489D6D3C-E0A6-40DC-846C-E914275773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885099F-FF7F-4166-918C-89EA04F8C6D9}" type="pres">
      <dgm:prSet presAssocID="{E170A755-F360-43DF-AAF4-E2EE6AF717D1}" presName="parTrans" presStyleLbl="bgSibTrans2D1" presStyleIdx="4" presStyleCnt="10"/>
      <dgm:spPr/>
      <dgm:t>
        <a:bodyPr/>
        <a:lstStyle/>
        <a:p>
          <a:endParaRPr lang="da-DK"/>
        </a:p>
      </dgm:t>
    </dgm:pt>
    <dgm:pt modelId="{91B9D1E3-6034-400A-8290-CA66D5E32FB8}" type="pres">
      <dgm:prSet presAssocID="{F6DAB2AD-F98F-4074-AD45-75D2F40141B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272B883-8B64-4492-8219-97F00E4BD564}" type="pres">
      <dgm:prSet presAssocID="{69011713-5F9A-4F63-B82F-411218C67C6C}" presName="parTrans" presStyleLbl="bgSibTrans2D1" presStyleIdx="5" presStyleCnt="10"/>
      <dgm:spPr/>
      <dgm:t>
        <a:bodyPr/>
        <a:lstStyle/>
        <a:p>
          <a:endParaRPr lang="da-DK"/>
        </a:p>
      </dgm:t>
    </dgm:pt>
    <dgm:pt modelId="{1C134728-853F-41DB-AB4E-A1B8F17687DC}" type="pres">
      <dgm:prSet presAssocID="{A25713E5-C5D6-463C-81E7-B14C1750D5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2ED106-E25B-42BB-B461-AD87A30C3598}" type="pres">
      <dgm:prSet presAssocID="{0BA942F7-2B1B-48AA-B46A-DFD5FF0F516B}" presName="parTrans" presStyleLbl="bgSibTrans2D1" presStyleIdx="6" presStyleCnt="10"/>
      <dgm:spPr/>
      <dgm:t>
        <a:bodyPr/>
        <a:lstStyle/>
        <a:p>
          <a:endParaRPr lang="da-DK"/>
        </a:p>
      </dgm:t>
    </dgm:pt>
    <dgm:pt modelId="{C160C372-0567-4CCF-AE33-7D9337F0304D}" type="pres">
      <dgm:prSet presAssocID="{E4684B89-C711-49E2-A27E-310C26825EB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495609-ADE0-4745-BA16-8F1E18CEDB05}" type="pres">
      <dgm:prSet presAssocID="{1770502D-1E59-4F42-9F3F-151E984BB7C5}" presName="parTrans" presStyleLbl="bgSibTrans2D1" presStyleIdx="7" presStyleCnt="10"/>
      <dgm:spPr/>
      <dgm:t>
        <a:bodyPr/>
        <a:lstStyle/>
        <a:p>
          <a:endParaRPr lang="da-DK"/>
        </a:p>
      </dgm:t>
    </dgm:pt>
    <dgm:pt modelId="{888B9F69-6569-4268-80DE-AEB04B22DAB2}" type="pres">
      <dgm:prSet presAssocID="{7844195C-9EA4-4D74-930D-BD0E719A0BA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173DC84-7B92-460C-A484-6F89713651C3}" type="pres">
      <dgm:prSet presAssocID="{B4386FCF-A5EE-4C67-97B7-87BE7094EFD4}" presName="parTrans" presStyleLbl="bgSibTrans2D1" presStyleIdx="8" presStyleCnt="10"/>
      <dgm:spPr/>
      <dgm:t>
        <a:bodyPr/>
        <a:lstStyle/>
        <a:p>
          <a:endParaRPr lang="da-DK"/>
        </a:p>
      </dgm:t>
    </dgm:pt>
    <dgm:pt modelId="{46B7D8A4-96AA-450C-A9E5-9C75F933F65A}" type="pres">
      <dgm:prSet presAssocID="{938650A1-2DA1-43B4-9133-5BAAE39069C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F6FDCC7-6646-4206-91A0-B26F08958666}" type="pres">
      <dgm:prSet presAssocID="{CC5EB0ED-8BAF-4607-B320-7FA71A607C18}" presName="parTrans" presStyleLbl="bgSibTrans2D1" presStyleIdx="9" presStyleCnt="10"/>
      <dgm:spPr/>
      <dgm:t>
        <a:bodyPr/>
        <a:lstStyle/>
        <a:p>
          <a:endParaRPr lang="da-DK"/>
        </a:p>
      </dgm:t>
    </dgm:pt>
    <dgm:pt modelId="{09CCE790-B052-4170-A6CC-DF1EA447A8DD}" type="pres">
      <dgm:prSet presAssocID="{769FBAF7-B4AD-41C8-B46A-A2FEA1113CF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BBC74DA-CA16-444B-B5E8-D7F575F4F8CC}" srcId="{02FF6F19-A29C-4748-B8B2-CC4731F5859E}" destId="{9F05DC27-A565-437B-AACE-438D094B5C16}" srcOrd="2" destOrd="0" parTransId="{CB1D73BE-E136-447D-8CCD-E8738368BB22}" sibTransId="{F3FC1E10-964F-4653-A9EC-9B44DB9ADF6E}"/>
    <dgm:cxn modelId="{F2C0AB6A-D1EC-482C-B0EB-925F1EDB2D6B}" type="presOf" srcId="{9F05DC27-A565-437B-AACE-438D094B5C16}" destId="{37F1B116-43F0-4D41-A7D9-C86635B13179}" srcOrd="0" destOrd="0" presId="urn:microsoft.com/office/officeart/2005/8/layout/radial4"/>
    <dgm:cxn modelId="{F1E8B05B-9DA9-4FFF-845E-F9F83911CB01}" type="presOf" srcId="{D1FAD6DC-3622-4131-B38F-B2D9290074E9}" destId="{089825A1-EFCC-4ED7-81C8-6F55F4460CBB}" srcOrd="0" destOrd="0" presId="urn:microsoft.com/office/officeart/2005/8/layout/radial4"/>
    <dgm:cxn modelId="{8BE84A9C-6827-4031-B27E-283440B7FD15}" type="presOf" srcId="{9899892C-C38C-4FFB-9657-83C4547AD7A2}" destId="{856863EB-C2F3-46B8-896C-C7F1E8D9455E}" srcOrd="0" destOrd="0" presId="urn:microsoft.com/office/officeart/2005/8/layout/radial4"/>
    <dgm:cxn modelId="{99F215D1-CDAC-42AD-B009-CF16C0C5BB02}" type="presOf" srcId="{E170A755-F360-43DF-AAF4-E2EE6AF717D1}" destId="{A885099F-FF7F-4166-918C-89EA04F8C6D9}" srcOrd="0" destOrd="0" presId="urn:microsoft.com/office/officeart/2005/8/layout/radial4"/>
    <dgm:cxn modelId="{084BFB6B-E364-41ED-A7DB-2312B4F22806}" type="presOf" srcId="{9CF83D66-02D6-4F0E-8A09-9A73A4E71E48}" destId="{37DD5142-069D-4991-A24A-989D368544D4}" srcOrd="0" destOrd="0" presId="urn:microsoft.com/office/officeart/2005/8/layout/radial4"/>
    <dgm:cxn modelId="{301BFE5E-5E0C-4465-A188-3EBCDF082DE6}" srcId="{02FF6F19-A29C-4748-B8B2-CC4731F5859E}" destId="{769FBAF7-B4AD-41C8-B46A-A2FEA1113CF1}" srcOrd="9" destOrd="0" parTransId="{CC5EB0ED-8BAF-4607-B320-7FA71A607C18}" sibTransId="{BCFBF14C-1C54-40DB-AA5C-CB242834B1FC}"/>
    <dgm:cxn modelId="{F9F0CCC0-00CB-4D43-AE37-518ADEA6A935}" srcId="{02FF6F19-A29C-4748-B8B2-CC4731F5859E}" destId="{E4684B89-C711-49E2-A27E-310C26825EBB}" srcOrd="6" destOrd="0" parTransId="{0BA942F7-2B1B-48AA-B46A-DFD5FF0F516B}" sibTransId="{E189CE4A-CB07-478A-BD14-4A5E88806330}"/>
    <dgm:cxn modelId="{DB9D32ED-286E-479B-BF8F-CB74BDAD4809}" type="presOf" srcId="{F6DAB2AD-F98F-4074-AD45-75D2F40141BE}" destId="{91B9D1E3-6034-400A-8290-CA66D5E32FB8}" srcOrd="0" destOrd="0" presId="urn:microsoft.com/office/officeart/2005/8/layout/radial4"/>
    <dgm:cxn modelId="{6F4424FA-9453-40A2-902A-1910C9D5CFF5}" srcId="{02FF6F19-A29C-4748-B8B2-CC4731F5859E}" destId="{A25713E5-C5D6-463C-81E7-B14C1750D5E3}" srcOrd="5" destOrd="0" parTransId="{69011713-5F9A-4F63-B82F-411218C67C6C}" sibTransId="{C0B3F2B1-ABF8-44A5-8089-5FB9FDAE5D4B}"/>
    <dgm:cxn modelId="{1063FB22-9090-40BF-8877-AB0CD9518EA9}" srcId="{02FF6F19-A29C-4748-B8B2-CC4731F5859E}" destId="{515A70E0-3CA0-47EC-8E5B-0A582DDC9ACF}" srcOrd="1" destOrd="0" parTransId="{49E7871F-39FD-4BE8-80BF-F651CBD9EB6D}" sibTransId="{85058DCD-208D-429E-8C88-956F814CCAE0}"/>
    <dgm:cxn modelId="{95C27751-8858-4C82-A5EE-EBCF01CAE579}" srcId="{02FF6F19-A29C-4748-B8B2-CC4731F5859E}" destId="{F6DAB2AD-F98F-4074-AD45-75D2F40141BE}" srcOrd="4" destOrd="0" parTransId="{E170A755-F360-43DF-AAF4-E2EE6AF717D1}" sibTransId="{87AC7513-568E-4DEA-8E81-765FEE37618E}"/>
    <dgm:cxn modelId="{C07AE7EE-960A-43DD-84DB-A4A40AEC7BB4}" type="presOf" srcId="{49E7871F-39FD-4BE8-80BF-F651CBD9EB6D}" destId="{303F1B55-224D-4250-B008-4E4A96F4CF40}" srcOrd="0" destOrd="0" presId="urn:microsoft.com/office/officeart/2005/8/layout/radial4"/>
    <dgm:cxn modelId="{48FD1B87-DA64-4AA3-B15F-654739DB5C9D}" type="presOf" srcId="{515A70E0-3CA0-47EC-8E5B-0A582DDC9ACF}" destId="{B778FAFE-865B-4956-B720-50B36F4FE9D0}" srcOrd="0" destOrd="0" presId="urn:microsoft.com/office/officeart/2005/8/layout/radial4"/>
    <dgm:cxn modelId="{2A7C3D08-0575-4EF8-BD1B-EFE421ADDC91}" srcId="{02FF6F19-A29C-4748-B8B2-CC4731F5859E}" destId="{7844195C-9EA4-4D74-930D-BD0E719A0BA3}" srcOrd="7" destOrd="0" parTransId="{1770502D-1E59-4F42-9F3F-151E984BB7C5}" sibTransId="{A42B446A-5688-437F-9332-FA082A336AE0}"/>
    <dgm:cxn modelId="{1F382CCE-AFB7-4609-975A-E131ECAEE361}" type="presOf" srcId="{02FF6F19-A29C-4748-B8B2-CC4731F5859E}" destId="{87C0509D-7334-41CC-9324-3339D5185A4D}" srcOrd="0" destOrd="0" presId="urn:microsoft.com/office/officeart/2005/8/layout/radial4"/>
    <dgm:cxn modelId="{9740D5A5-4063-4E4B-82B7-8F07D346B135}" type="presOf" srcId="{1770502D-1E59-4F42-9F3F-151E984BB7C5}" destId="{81495609-ADE0-4745-BA16-8F1E18CEDB05}" srcOrd="0" destOrd="0" presId="urn:microsoft.com/office/officeart/2005/8/layout/radial4"/>
    <dgm:cxn modelId="{EE867A1C-4FF1-4C2E-A93C-6187FCED72F5}" type="presOf" srcId="{769FBAF7-B4AD-41C8-B46A-A2FEA1113CF1}" destId="{09CCE790-B052-4170-A6CC-DF1EA447A8DD}" srcOrd="0" destOrd="0" presId="urn:microsoft.com/office/officeart/2005/8/layout/radial4"/>
    <dgm:cxn modelId="{164681F5-AB28-4908-928D-FD38EC7DD886}" srcId="{9899892C-C38C-4FFB-9657-83C4547AD7A2}" destId="{02FF6F19-A29C-4748-B8B2-CC4731F5859E}" srcOrd="0" destOrd="0" parTransId="{64F92AAF-81EF-4626-905F-DDEE40E706DC}" sibTransId="{3A77DD8F-4332-4CA3-8307-3EF399E9D7DC}"/>
    <dgm:cxn modelId="{C08FB4B8-3AAB-454C-8A71-CF10EAA9E031}" srcId="{02FF6F19-A29C-4748-B8B2-CC4731F5859E}" destId="{D1FAD6DC-3622-4131-B38F-B2D9290074E9}" srcOrd="0" destOrd="0" parTransId="{9CF83D66-02D6-4F0E-8A09-9A73A4E71E48}" sibTransId="{6F9781EA-19AC-4700-B749-894FF1D83CDC}"/>
    <dgm:cxn modelId="{BC083185-9911-441E-8DF8-1A611CAFC03F}" type="presOf" srcId="{CC5EB0ED-8BAF-4607-B320-7FA71A607C18}" destId="{7F6FDCC7-6646-4206-91A0-B26F08958666}" srcOrd="0" destOrd="0" presId="urn:microsoft.com/office/officeart/2005/8/layout/radial4"/>
    <dgm:cxn modelId="{8BAEF16C-5DF7-4151-B86B-EE77745F7D0D}" type="presOf" srcId="{69011713-5F9A-4F63-B82F-411218C67C6C}" destId="{6272B883-8B64-4492-8219-97F00E4BD564}" srcOrd="0" destOrd="0" presId="urn:microsoft.com/office/officeart/2005/8/layout/radial4"/>
    <dgm:cxn modelId="{3576D1C8-2720-419D-BA82-516FF384361F}" type="presOf" srcId="{A25713E5-C5D6-463C-81E7-B14C1750D5E3}" destId="{1C134728-853F-41DB-AB4E-A1B8F17687DC}" srcOrd="0" destOrd="0" presId="urn:microsoft.com/office/officeart/2005/8/layout/radial4"/>
    <dgm:cxn modelId="{9A5200C8-131A-4224-A320-494108D22868}" type="presOf" srcId="{0BA942F7-2B1B-48AA-B46A-DFD5FF0F516B}" destId="{B62ED106-E25B-42BB-B461-AD87A30C3598}" srcOrd="0" destOrd="0" presId="urn:microsoft.com/office/officeart/2005/8/layout/radial4"/>
    <dgm:cxn modelId="{F05F384A-1DA9-455B-AB5A-0143D462C141}" type="presOf" srcId="{7381AA1D-4DF0-4CDB-B838-DFE585B30B3E}" destId="{CF06FDD8-893F-44D7-B37F-881DC775D3BF}" srcOrd="0" destOrd="0" presId="urn:microsoft.com/office/officeart/2005/8/layout/radial4"/>
    <dgm:cxn modelId="{74A01927-76E4-4E38-8DBA-5A697DCAF1B0}" type="presOf" srcId="{7844195C-9EA4-4D74-930D-BD0E719A0BA3}" destId="{888B9F69-6569-4268-80DE-AEB04B22DAB2}" srcOrd="0" destOrd="0" presId="urn:microsoft.com/office/officeart/2005/8/layout/radial4"/>
    <dgm:cxn modelId="{AE8A7F31-4703-4855-B3B0-FCE3EA0DA47F}" type="presOf" srcId="{938650A1-2DA1-43B4-9133-5BAAE39069C5}" destId="{46B7D8A4-96AA-450C-A9E5-9C75F933F65A}" srcOrd="0" destOrd="0" presId="urn:microsoft.com/office/officeart/2005/8/layout/radial4"/>
    <dgm:cxn modelId="{AB5F3B0D-EEA6-4597-880B-C993EAFE7101}" type="presOf" srcId="{489D6D3C-E0A6-40DC-846C-E91427577313}" destId="{863ECB8A-04C7-457E-B5CC-27B8CD63E6FC}" srcOrd="0" destOrd="0" presId="urn:microsoft.com/office/officeart/2005/8/layout/radial4"/>
    <dgm:cxn modelId="{E580BF14-84B4-4E14-B505-B084FF7BA976}" type="presOf" srcId="{B4386FCF-A5EE-4C67-97B7-87BE7094EFD4}" destId="{E173DC84-7B92-460C-A484-6F89713651C3}" srcOrd="0" destOrd="0" presId="urn:microsoft.com/office/officeart/2005/8/layout/radial4"/>
    <dgm:cxn modelId="{F999B2CA-5687-4B3E-A907-2F1E7B3F25A4}" type="presOf" srcId="{E4684B89-C711-49E2-A27E-310C26825EBB}" destId="{C160C372-0567-4CCF-AE33-7D9337F0304D}" srcOrd="0" destOrd="0" presId="urn:microsoft.com/office/officeart/2005/8/layout/radial4"/>
    <dgm:cxn modelId="{AD73B32F-856E-4E4A-8DCF-6146E1C43519}" srcId="{02FF6F19-A29C-4748-B8B2-CC4731F5859E}" destId="{489D6D3C-E0A6-40DC-846C-E91427577313}" srcOrd="3" destOrd="0" parTransId="{7381AA1D-4DF0-4CDB-B838-DFE585B30B3E}" sibTransId="{8061DE75-B4F0-433B-8785-1EB2DE735631}"/>
    <dgm:cxn modelId="{B80FFD0D-FF13-4E19-B2A0-13A8F6B333CF}" srcId="{02FF6F19-A29C-4748-B8B2-CC4731F5859E}" destId="{938650A1-2DA1-43B4-9133-5BAAE39069C5}" srcOrd="8" destOrd="0" parTransId="{B4386FCF-A5EE-4C67-97B7-87BE7094EFD4}" sibTransId="{2F402893-D7E8-443B-BD1E-A1603FBA9F8B}"/>
    <dgm:cxn modelId="{9919BF35-410B-43B2-9EA3-CC9A66972543}" type="presOf" srcId="{CB1D73BE-E136-447D-8CCD-E8738368BB22}" destId="{DCFFA5F6-D160-4076-87CE-A9D060E366EC}" srcOrd="0" destOrd="0" presId="urn:microsoft.com/office/officeart/2005/8/layout/radial4"/>
    <dgm:cxn modelId="{84A36857-77E1-41BB-9C1A-ABA8522F3C1A}" type="presParOf" srcId="{856863EB-C2F3-46B8-896C-C7F1E8D9455E}" destId="{87C0509D-7334-41CC-9324-3339D5185A4D}" srcOrd="0" destOrd="0" presId="urn:microsoft.com/office/officeart/2005/8/layout/radial4"/>
    <dgm:cxn modelId="{204AA174-B30A-41FA-B135-C63C962ECB31}" type="presParOf" srcId="{856863EB-C2F3-46B8-896C-C7F1E8D9455E}" destId="{37DD5142-069D-4991-A24A-989D368544D4}" srcOrd="1" destOrd="0" presId="urn:microsoft.com/office/officeart/2005/8/layout/radial4"/>
    <dgm:cxn modelId="{D0403B24-C199-4903-806F-A9D47F4860FB}" type="presParOf" srcId="{856863EB-C2F3-46B8-896C-C7F1E8D9455E}" destId="{089825A1-EFCC-4ED7-81C8-6F55F4460CBB}" srcOrd="2" destOrd="0" presId="urn:microsoft.com/office/officeart/2005/8/layout/radial4"/>
    <dgm:cxn modelId="{53B5672B-2A93-4C27-9908-FC2E2A36B804}" type="presParOf" srcId="{856863EB-C2F3-46B8-896C-C7F1E8D9455E}" destId="{303F1B55-224D-4250-B008-4E4A96F4CF40}" srcOrd="3" destOrd="0" presId="urn:microsoft.com/office/officeart/2005/8/layout/radial4"/>
    <dgm:cxn modelId="{4832FE6E-40D8-4926-8392-BFA7217A474F}" type="presParOf" srcId="{856863EB-C2F3-46B8-896C-C7F1E8D9455E}" destId="{B778FAFE-865B-4956-B720-50B36F4FE9D0}" srcOrd="4" destOrd="0" presId="urn:microsoft.com/office/officeart/2005/8/layout/radial4"/>
    <dgm:cxn modelId="{68C3A31B-DCC6-46BC-9668-E2AE1B9333B2}" type="presParOf" srcId="{856863EB-C2F3-46B8-896C-C7F1E8D9455E}" destId="{DCFFA5F6-D160-4076-87CE-A9D060E366EC}" srcOrd="5" destOrd="0" presId="urn:microsoft.com/office/officeart/2005/8/layout/radial4"/>
    <dgm:cxn modelId="{3FB925BB-3369-486C-8356-3CC9C7CE58A6}" type="presParOf" srcId="{856863EB-C2F3-46B8-896C-C7F1E8D9455E}" destId="{37F1B116-43F0-4D41-A7D9-C86635B13179}" srcOrd="6" destOrd="0" presId="urn:microsoft.com/office/officeart/2005/8/layout/radial4"/>
    <dgm:cxn modelId="{D8D4CE3C-36FB-4A50-BA31-5D4481030CD1}" type="presParOf" srcId="{856863EB-C2F3-46B8-896C-C7F1E8D9455E}" destId="{CF06FDD8-893F-44D7-B37F-881DC775D3BF}" srcOrd="7" destOrd="0" presId="urn:microsoft.com/office/officeart/2005/8/layout/radial4"/>
    <dgm:cxn modelId="{B1FB4E57-BBDB-4201-BBD6-404BB5ACB3A4}" type="presParOf" srcId="{856863EB-C2F3-46B8-896C-C7F1E8D9455E}" destId="{863ECB8A-04C7-457E-B5CC-27B8CD63E6FC}" srcOrd="8" destOrd="0" presId="urn:microsoft.com/office/officeart/2005/8/layout/radial4"/>
    <dgm:cxn modelId="{BB63398B-6FDA-4628-ABC4-06043CEBC22E}" type="presParOf" srcId="{856863EB-C2F3-46B8-896C-C7F1E8D9455E}" destId="{A885099F-FF7F-4166-918C-89EA04F8C6D9}" srcOrd="9" destOrd="0" presId="urn:microsoft.com/office/officeart/2005/8/layout/radial4"/>
    <dgm:cxn modelId="{40B5F15A-796F-4991-8FD3-020A65C1E54F}" type="presParOf" srcId="{856863EB-C2F3-46B8-896C-C7F1E8D9455E}" destId="{91B9D1E3-6034-400A-8290-CA66D5E32FB8}" srcOrd="10" destOrd="0" presId="urn:microsoft.com/office/officeart/2005/8/layout/radial4"/>
    <dgm:cxn modelId="{93D2B23D-C6AC-499C-A97B-B216D45FBBD7}" type="presParOf" srcId="{856863EB-C2F3-46B8-896C-C7F1E8D9455E}" destId="{6272B883-8B64-4492-8219-97F00E4BD564}" srcOrd="11" destOrd="0" presId="urn:microsoft.com/office/officeart/2005/8/layout/radial4"/>
    <dgm:cxn modelId="{3CB10233-5D81-43BD-98BC-39BF64171293}" type="presParOf" srcId="{856863EB-C2F3-46B8-896C-C7F1E8D9455E}" destId="{1C134728-853F-41DB-AB4E-A1B8F17687DC}" srcOrd="12" destOrd="0" presId="urn:microsoft.com/office/officeart/2005/8/layout/radial4"/>
    <dgm:cxn modelId="{F310F156-D47A-4909-8125-C8A6405FC927}" type="presParOf" srcId="{856863EB-C2F3-46B8-896C-C7F1E8D9455E}" destId="{B62ED106-E25B-42BB-B461-AD87A30C3598}" srcOrd="13" destOrd="0" presId="urn:microsoft.com/office/officeart/2005/8/layout/radial4"/>
    <dgm:cxn modelId="{4E478D7E-6E8B-4168-AB19-4D36405EDB60}" type="presParOf" srcId="{856863EB-C2F3-46B8-896C-C7F1E8D9455E}" destId="{C160C372-0567-4CCF-AE33-7D9337F0304D}" srcOrd="14" destOrd="0" presId="urn:microsoft.com/office/officeart/2005/8/layout/radial4"/>
    <dgm:cxn modelId="{10257751-89A9-4156-A947-208463D0F8DC}" type="presParOf" srcId="{856863EB-C2F3-46B8-896C-C7F1E8D9455E}" destId="{81495609-ADE0-4745-BA16-8F1E18CEDB05}" srcOrd="15" destOrd="0" presId="urn:microsoft.com/office/officeart/2005/8/layout/radial4"/>
    <dgm:cxn modelId="{B24DA84F-2616-4376-BA40-386825694865}" type="presParOf" srcId="{856863EB-C2F3-46B8-896C-C7F1E8D9455E}" destId="{888B9F69-6569-4268-80DE-AEB04B22DAB2}" srcOrd="16" destOrd="0" presId="urn:microsoft.com/office/officeart/2005/8/layout/radial4"/>
    <dgm:cxn modelId="{5C0EC7DE-D4D3-4AE4-9E61-5E4377BACC40}" type="presParOf" srcId="{856863EB-C2F3-46B8-896C-C7F1E8D9455E}" destId="{E173DC84-7B92-460C-A484-6F89713651C3}" srcOrd="17" destOrd="0" presId="urn:microsoft.com/office/officeart/2005/8/layout/radial4"/>
    <dgm:cxn modelId="{1AF8B619-C422-4FA2-A0F8-D0ACCDDAAFDA}" type="presParOf" srcId="{856863EB-C2F3-46B8-896C-C7F1E8D9455E}" destId="{46B7D8A4-96AA-450C-A9E5-9C75F933F65A}" srcOrd="18" destOrd="0" presId="urn:microsoft.com/office/officeart/2005/8/layout/radial4"/>
    <dgm:cxn modelId="{A0CD1C88-AA3C-4D17-8377-53921AA422AA}" type="presParOf" srcId="{856863EB-C2F3-46B8-896C-C7F1E8D9455E}" destId="{7F6FDCC7-6646-4206-91A0-B26F08958666}" srcOrd="19" destOrd="0" presId="urn:microsoft.com/office/officeart/2005/8/layout/radial4"/>
    <dgm:cxn modelId="{117205EB-8617-4BEC-8663-B03FFAC6119B}" type="presParOf" srcId="{856863EB-C2F3-46B8-896C-C7F1E8D9455E}" destId="{09CCE790-B052-4170-A6CC-DF1EA447A8DD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E1393-DDEB-4844-8289-5363C1CB8D2D}">
      <dsp:nvSpPr>
        <dsp:cNvPr id="0" name=""/>
        <dsp:cNvSpPr/>
      </dsp:nvSpPr>
      <dsp:spPr>
        <a:xfrm>
          <a:off x="2486526" y="1494190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Teori og praksis</a:t>
          </a:r>
          <a:endParaRPr lang="da-DK" sz="1900" kern="1200" dirty="0"/>
        </a:p>
      </dsp:txBody>
      <dsp:txXfrm>
        <a:off x="2486526" y="1494190"/>
        <a:ext cx="1147627" cy="1147627"/>
      </dsp:txXfrm>
    </dsp:sp>
    <dsp:sp modelId="{F70156FE-7B34-4596-8924-C1B5354E786A}">
      <dsp:nvSpPr>
        <dsp:cNvPr id="0" name=""/>
        <dsp:cNvSpPr/>
      </dsp:nvSpPr>
      <dsp:spPr>
        <a:xfrm rot="16200000">
          <a:off x="2888136" y="1305111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6200000">
        <a:off x="3051729" y="1313376"/>
        <a:ext cx="17220" cy="17220"/>
      </dsp:txXfrm>
    </dsp:sp>
    <dsp:sp modelId="{479B887E-D188-461A-867C-8C71189C554E}">
      <dsp:nvSpPr>
        <dsp:cNvPr id="0" name=""/>
        <dsp:cNvSpPr/>
      </dsp:nvSpPr>
      <dsp:spPr>
        <a:xfrm>
          <a:off x="2486526" y="2155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err="1" smtClean="0"/>
            <a:t>Common</a:t>
          </a:r>
          <a:r>
            <a:rPr lang="da-DK" sz="1000" kern="1200" dirty="0" smtClean="0"/>
            <a:t> </a:t>
          </a:r>
          <a:r>
            <a:rPr lang="da-DK" sz="1000" kern="1200" dirty="0" err="1" smtClean="0"/>
            <a:t>sense</a:t>
          </a:r>
          <a:endParaRPr lang="da-DK" sz="1000" kern="1200" dirty="0"/>
        </a:p>
      </dsp:txBody>
      <dsp:txXfrm>
        <a:off x="2486526" y="2155"/>
        <a:ext cx="1147627" cy="1147627"/>
      </dsp:txXfrm>
    </dsp:sp>
    <dsp:sp modelId="{258DBA85-F378-4089-A88B-B4E24C1F8EFF}">
      <dsp:nvSpPr>
        <dsp:cNvPr id="0" name=""/>
        <dsp:cNvSpPr/>
      </dsp:nvSpPr>
      <dsp:spPr>
        <a:xfrm rot="19800000">
          <a:off x="3534206" y="1678120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9800000">
        <a:off x="3697799" y="1686385"/>
        <a:ext cx="17220" cy="17220"/>
      </dsp:txXfrm>
    </dsp:sp>
    <dsp:sp modelId="{C4FB491F-282F-4652-B001-B7171EFD6445}">
      <dsp:nvSpPr>
        <dsp:cNvPr id="0" name=""/>
        <dsp:cNvSpPr/>
      </dsp:nvSpPr>
      <dsp:spPr>
        <a:xfrm>
          <a:off x="3778666" y="748172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Filosofisk tilgang</a:t>
          </a:r>
          <a:endParaRPr lang="da-DK" sz="1000" kern="1200" dirty="0"/>
        </a:p>
      </dsp:txBody>
      <dsp:txXfrm>
        <a:off x="3778666" y="748172"/>
        <a:ext cx="1147627" cy="1147627"/>
      </dsp:txXfrm>
    </dsp:sp>
    <dsp:sp modelId="{F09D823B-8A51-4A60-AC3B-E540965FECD0}">
      <dsp:nvSpPr>
        <dsp:cNvPr id="0" name=""/>
        <dsp:cNvSpPr/>
      </dsp:nvSpPr>
      <dsp:spPr>
        <a:xfrm rot="1800000">
          <a:off x="3534206" y="2424137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800000">
        <a:off x="3697799" y="2432402"/>
        <a:ext cx="17220" cy="17220"/>
      </dsp:txXfrm>
    </dsp:sp>
    <dsp:sp modelId="{BA2CA388-532A-4603-8D5D-6AED63982136}">
      <dsp:nvSpPr>
        <dsp:cNvPr id="0" name=""/>
        <dsp:cNvSpPr/>
      </dsp:nvSpPr>
      <dsp:spPr>
        <a:xfrm>
          <a:off x="3778666" y="2240207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Anvendt videnskab</a:t>
          </a:r>
          <a:endParaRPr lang="da-DK" sz="1000" kern="1200" dirty="0"/>
        </a:p>
      </dsp:txBody>
      <dsp:txXfrm>
        <a:off x="3778666" y="2240207"/>
        <a:ext cx="1147627" cy="1147627"/>
      </dsp:txXfrm>
    </dsp:sp>
    <dsp:sp modelId="{1CD2A631-7F11-4B79-ADDC-5DB8A9B580F7}">
      <dsp:nvSpPr>
        <dsp:cNvPr id="0" name=""/>
        <dsp:cNvSpPr/>
      </dsp:nvSpPr>
      <dsp:spPr>
        <a:xfrm rot="5400000">
          <a:off x="2888136" y="2797146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5400000">
        <a:off x="3051729" y="2805411"/>
        <a:ext cx="17220" cy="17220"/>
      </dsp:txXfrm>
    </dsp:sp>
    <dsp:sp modelId="{0DCED69B-2E59-4B18-AC7C-C35AE0FEBB1C}">
      <dsp:nvSpPr>
        <dsp:cNvPr id="0" name=""/>
        <dsp:cNvSpPr/>
      </dsp:nvSpPr>
      <dsp:spPr>
        <a:xfrm>
          <a:off x="2486526" y="2986225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Praktisk tilgang</a:t>
          </a:r>
          <a:endParaRPr lang="da-DK" sz="1000" kern="1200" dirty="0"/>
        </a:p>
      </dsp:txBody>
      <dsp:txXfrm>
        <a:off x="2486526" y="2986225"/>
        <a:ext cx="1147627" cy="1147627"/>
      </dsp:txXfrm>
    </dsp:sp>
    <dsp:sp modelId="{50DE5FF8-3474-4F41-8A25-AA99B9A72AD4}">
      <dsp:nvSpPr>
        <dsp:cNvPr id="0" name=""/>
        <dsp:cNvSpPr/>
      </dsp:nvSpPr>
      <dsp:spPr>
        <a:xfrm rot="9000000">
          <a:off x="2242066" y="2424137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9000000">
        <a:off x="2405659" y="2432402"/>
        <a:ext cx="17220" cy="17220"/>
      </dsp:txXfrm>
    </dsp:sp>
    <dsp:sp modelId="{7042E89F-6C37-4D20-9DA6-0CD050DC7E79}">
      <dsp:nvSpPr>
        <dsp:cNvPr id="0" name=""/>
        <dsp:cNvSpPr/>
      </dsp:nvSpPr>
      <dsp:spPr>
        <a:xfrm>
          <a:off x="1194385" y="2240207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err="1" smtClean="0"/>
            <a:t>Foundational</a:t>
          </a:r>
          <a:r>
            <a:rPr lang="da-DK" sz="1000" kern="1200" dirty="0" smtClean="0"/>
            <a:t> </a:t>
          </a:r>
          <a:r>
            <a:rPr lang="da-DK" sz="1000" kern="1200" dirty="0" err="1" smtClean="0"/>
            <a:t>theory</a:t>
          </a:r>
          <a:endParaRPr lang="da-DK" sz="1000" kern="1200" dirty="0"/>
        </a:p>
      </dsp:txBody>
      <dsp:txXfrm>
        <a:off x="1194385" y="2240207"/>
        <a:ext cx="1147627" cy="1147627"/>
      </dsp:txXfrm>
    </dsp:sp>
    <dsp:sp modelId="{A17B3EB4-0B04-45FC-92C1-341CCE53839D}">
      <dsp:nvSpPr>
        <dsp:cNvPr id="0" name=""/>
        <dsp:cNvSpPr/>
      </dsp:nvSpPr>
      <dsp:spPr>
        <a:xfrm rot="12600000">
          <a:off x="2242066" y="1678120"/>
          <a:ext cx="344407" cy="33750"/>
        </a:xfrm>
        <a:custGeom>
          <a:avLst/>
          <a:gdLst/>
          <a:ahLst/>
          <a:cxnLst/>
          <a:rect l="0" t="0" r="0" b="0"/>
          <a:pathLst>
            <a:path>
              <a:moveTo>
                <a:pt x="0" y="16875"/>
              </a:moveTo>
              <a:lnTo>
                <a:pt x="344407" y="1687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2600000">
        <a:off x="2405659" y="1686385"/>
        <a:ext cx="17220" cy="17220"/>
      </dsp:txXfrm>
    </dsp:sp>
    <dsp:sp modelId="{2D1030E2-5071-4548-BA1F-3E8B5B7D03E2}">
      <dsp:nvSpPr>
        <dsp:cNvPr id="0" name=""/>
        <dsp:cNvSpPr/>
      </dsp:nvSpPr>
      <dsp:spPr>
        <a:xfrm>
          <a:off x="1194385" y="748172"/>
          <a:ext cx="1147627" cy="11476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Kritisk tilgang</a:t>
          </a:r>
          <a:endParaRPr lang="da-DK" sz="1000" kern="1200" dirty="0"/>
        </a:p>
      </dsp:txBody>
      <dsp:txXfrm>
        <a:off x="1194385" y="748172"/>
        <a:ext cx="1147627" cy="11476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0509D-7334-41CC-9324-3339D5185A4D}">
      <dsp:nvSpPr>
        <dsp:cNvPr id="0" name=""/>
        <dsp:cNvSpPr/>
      </dsp:nvSpPr>
      <dsp:spPr>
        <a:xfrm>
          <a:off x="2808314" y="3063037"/>
          <a:ext cx="1800194" cy="162983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Teori/praksis-relationen</a:t>
          </a:r>
          <a:endParaRPr lang="da-DK" sz="1600" kern="1200" dirty="0"/>
        </a:p>
      </dsp:txBody>
      <dsp:txXfrm>
        <a:off x="2808314" y="3063037"/>
        <a:ext cx="1800194" cy="1629835"/>
      </dsp:txXfrm>
    </dsp:sp>
    <dsp:sp modelId="{37DD5142-069D-4991-A24A-989D368544D4}">
      <dsp:nvSpPr>
        <dsp:cNvPr id="0" name=""/>
        <dsp:cNvSpPr/>
      </dsp:nvSpPr>
      <dsp:spPr>
        <a:xfrm rot="10800000">
          <a:off x="426222" y="3705734"/>
          <a:ext cx="2251076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825A1-EFCC-4ED7-81C8-6F55F4460CBB}">
      <dsp:nvSpPr>
        <dsp:cNvPr id="0" name=""/>
        <dsp:cNvSpPr/>
      </dsp:nvSpPr>
      <dsp:spPr>
        <a:xfrm>
          <a:off x="3224" y="3539556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IT og multimedie</a:t>
          </a:r>
          <a:endParaRPr lang="da-DK" sz="900" kern="1200" dirty="0"/>
        </a:p>
      </dsp:txBody>
      <dsp:txXfrm>
        <a:off x="3224" y="3539556"/>
        <a:ext cx="845995" cy="676796"/>
      </dsp:txXfrm>
    </dsp:sp>
    <dsp:sp modelId="{303F1B55-224D-4250-B008-4E4A96F4CF40}">
      <dsp:nvSpPr>
        <dsp:cNvPr id="0" name=""/>
        <dsp:cNvSpPr/>
      </dsp:nvSpPr>
      <dsp:spPr>
        <a:xfrm rot="12000000">
          <a:off x="555961" y="2969952"/>
          <a:ext cx="2261813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8FAFE-865B-4956-B720-50B36F4FE9D0}">
      <dsp:nvSpPr>
        <dsp:cNvPr id="0" name=""/>
        <dsp:cNvSpPr/>
      </dsp:nvSpPr>
      <dsp:spPr>
        <a:xfrm>
          <a:off x="201165" y="2416981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Portfolio og dagbog</a:t>
          </a:r>
          <a:endParaRPr lang="da-DK" sz="900" kern="1200" dirty="0"/>
        </a:p>
      </dsp:txBody>
      <dsp:txXfrm>
        <a:off x="201165" y="2416981"/>
        <a:ext cx="845995" cy="676796"/>
      </dsp:txXfrm>
    </dsp:sp>
    <dsp:sp modelId="{DCFFA5F6-D160-4076-87CE-A9D060E366EC}">
      <dsp:nvSpPr>
        <dsp:cNvPr id="0" name=""/>
        <dsp:cNvSpPr/>
      </dsp:nvSpPr>
      <dsp:spPr>
        <a:xfrm rot="13200000">
          <a:off x="926548" y="2331101"/>
          <a:ext cx="2287281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1B116-43F0-4D41-A7D9-C86635B13179}">
      <dsp:nvSpPr>
        <dsp:cNvPr id="0" name=""/>
        <dsp:cNvSpPr/>
      </dsp:nvSpPr>
      <dsp:spPr>
        <a:xfrm>
          <a:off x="771111" y="1429806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Organisering af praktik</a:t>
          </a:r>
          <a:endParaRPr lang="da-DK" sz="900" kern="1200" dirty="0"/>
        </a:p>
      </dsp:txBody>
      <dsp:txXfrm>
        <a:off x="771111" y="1429806"/>
        <a:ext cx="845995" cy="676796"/>
      </dsp:txXfrm>
    </dsp:sp>
    <dsp:sp modelId="{CF06FDD8-893F-44D7-B37F-881DC775D3BF}">
      <dsp:nvSpPr>
        <dsp:cNvPr id="0" name=""/>
        <dsp:cNvSpPr/>
      </dsp:nvSpPr>
      <dsp:spPr>
        <a:xfrm rot="14400000">
          <a:off x="1488916" y="1865095"/>
          <a:ext cx="2313604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ECB8A-04C7-457E-B5CC-27B8CD63E6FC}">
      <dsp:nvSpPr>
        <dsp:cNvPr id="0" name=""/>
        <dsp:cNvSpPr/>
      </dsp:nvSpPr>
      <dsp:spPr>
        <a:xfrm>
          <a:off x="1644319" y="697097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Vejledning</a:t>
          </a:r>
          <a:endParaRPr lang="da-DK" sz="900" kern="1200" dirty="0"/>
        </a:p>
      </dsp:txBody>
      <dsp:txXfrm>
        <a:off x="1644319" y="697097"/>
        <a:ext cx="845995" cy="676796"/>
      </dsp:txXfrm>
    </dsp:sp>
    <dsp:sp modelId="{A885099F-FF7F-4166-918C-89EA04F8C6D9}">
      <dsp:nvSpPr>
        <dsp:cNvPr id="0" name=""/>
        <dsp:cNvSpPr/>
      </dsp:nvSpPr>
      <dsp:spPr>
        <a:xfrm rot="15600000">
          <a:off x="2175985" y="1620448"/>
          <a:ext cx="2329469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9D1E3-6034-400A-8290-CA66D5E32FB8}">
      <dsp:nvSpPr>
        <dsp:cNvPr id="0" name=""/>
        <dsp:cNvSpPr/>
      </dsp:nvSpPr>
      <dsp:spPr>
        <a:xfrm>
          <a:off x="2715467" y="307231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err="1" smtClean="0"/>
            <a:t>Casebaseret</a:t>
          </a:r>
          <a:r>
            <a:rPr lang="da-DK" sz="900" kern="1200" dirty="0" smtClean="0"/>
            <a:t> undervisning</a:t>
          </a:r>
          <a:endParaRPr lang="da-DK" sz="900" kern="1200" dirty="0"/>
        </a:p>
      </dsp:txBody>
      <dsp:txXfrm>
        <a:off x="2715467" y="307231"/>
        <a:ext cx="845995" cy="676796"/>
      </dsp:txXfrm>
    </dsp:sp>
    <dsp:sp modelId="{6272B883-8B64-4492-8219-97F00E4BD564}">
      <dsp:nvSpPr>
        <dsp:cNvPr id="0" name=""/>
        <dsp:cNvSpPr/>
      </dsp:nvSpPr>
      <dsp:spPr>
        <a:xfrm rot="16800000">
          <a:off x="2911369" y="1620448"/>
          <a:ext cx="2329469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34728-853F-41DB-AB4E-A1B8F17687DC}">
      <dsp:nvSpPr>
        <dsp:cNvPr id="0" name=""/>
        <dsp:cNvSpPr/>
      </dsp:nvSpPr>
      <dsp:spPr>
        <a:xfrm>
          <a:off x="3855360" y="307231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Seminar og gruppearbejde</a:t>
          </a:r>
          <a:endParaRPr lang="da-DK" sz="900" kern="1200" dirty="0"/>
        </a:p>
      </dsp:txBody>
      <dsp:txXfrm>
        <a:off x="3855360" y="307231"/>
        <a:ext cx="845995" cy="676796"/>
      </dsp:txXfrm>
    </dsp:sp>
    <dsp:sp modelId="{B62ED106-E25B-42BB-B461-AD87A30C3598}">
      <dsp:nvSpPr>
        <dsp:cNvPr id="0" name=""/>
        <dsp:cNvSpPr/>
      </dsp:nvSpPr>
      <dsp:spPr>
        <a:xfrm rot="18000000">
          <a:off x="3614303" y="1865095"/>
          <a:ext cx="2313604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0C372-0567-4CCF-AE33-7D9337F0304D}">
      <dsp:nvSpPr>
        <dsp:cNvPr id="0" name=""/>
        <dsp:cNvSpPr/>
      </dsp:nvSpPr>
      <dsp:spPr>
        <a:xfrm>
          <a:off x="4926508" y="697097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Forskning i egen praksis</a:t>
          </a:r>
          <a:endParaRPr lang="da-DK" sz="900" kern="1200" dirty="0"/>
        </a:p>
      </dsp:txBody>
      <dsp:txXfrm>
        <a:off x="4926508" y="697097"/>
        <a:ext cx="845995" cy="676796"/>
      </dsp:txXfrm>
    </dsp:sp>
    <dsp:sp modelId="{81495609-ADE0-4745-BA16-8F1E18CEDB05}">
      <dsp:nvSpPr>
        <dsp:cNvPr id="0" name=""/>
        <dsp:cNvSpPr/>
      </dsp:nvSpPr>
      <dsp:spPr>
        <a:xfrm rot="19200000">
          <a:off x="4202994" y="2331101"/>
          <a:ext cx="2287281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9F69-6569-4268-80DE-AEB04B22DAB2}">
      <dsp:nvSpPr>
        <dsp:cNvPr id="0" name=""/>
        <dsp:cNvSpPr/>
      </dsp:nvSpPr>
      <dsp:spPr>
        <a:xfrm>
          <a:off x="5799716" y="1429806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Narrativer</a:t>
          </a:r>
          <a:endParaRPr lang="da-DK" sz="900" kern="1200" dirty="0"/>
        </a:p>
      </dsp:txBody>
      <dsp:txXfrm>
        <a:off x="5799716" y="1429806"/>
        <a:ext cx="845995" cy="676796"/>
      </dsp:txXfrm>
    </dsp:sp>
    <dsp:sp modelId="{E173DC84-7B92-460C-A484-6F89713651C3}">
      <dsp:nvSpPr>
        <dsp:cNvPr id="0" name=""/>
        <dsp:cNvSpPr/>
      </dsp:nvSpPr>
      <dsp:spPr>
        <a:xfrm rot="20400000">
          <a:off x="4599049" y="2969952"/>
          <a:ext cx="2261813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7D8A4-96AA-450C-A9E5-9C75F933F65A}">
      <dsp:nvSpPr>
        <dsp:cNvPr id="0" name=""/>
        <dsp:cNvSpPr/>
      </dsp:nvSpPr>
      <dsp:spPr>
        <a:xfrm>
          <a:off x="6369662" y="2416981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Færdigheds-laboratorium</a:t>
          </a:r>
          <a:endParaRPr lang="da-DK" sz="900" kern="1200" dirty="0"/>
        </a:p>
      </dsp:txBody>
      <dsp:txXfrm>
        <a:off x="6369662" y="2416981"/>
        <a:ext cx="845995" cy="676796"/>
      </dsp:txXfrm>
    </dsp:sp>
    <dsp:sp modelId="{7F6FDCC7-6646-4206-91A0-B26F08958666}">
      <dsp:nvSpPr>
        <dsp:cNvPr id="0" name=""/>
        <dsp:cNvSpPr/>
      </dsp:nvSpPr>
      <dsp:spPr>
        <a:xfrm>
          <a:off x="4739524" y="3705734"/>
          <a:ext cx="2251076" cy="34444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CE790-B052-4170-A6CC-DF1EA447A8DD}">
      <dsp:nvSpPr>
        <dsp:cNvPr id="0" name=""/>
        <dsp:cNvSpPr/>
      </dsp:nvSpPr>
      <dsp:spPr>
        <a:xfrm>
          <a:off x="6567603" y="3539556"/>
          <a:ext cx="845995" cy="67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Partnerskab og samarbejde</a:t>
          </a:r>
          <a:endParaRPr lang="da-DK" sz="900" kern="1200" dirty="0"/>
        </a:p>
      </dsp:txBody>
      <dsp:txXfrm>
        <a:off x="6567603" y="3539556"/>
        <a:ext cx="845995" cy="67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2E8EED55-16E4-437D-BF19-C50E38F114A8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8B6428A2-CE38-4AC3-ACE3-9F915501C98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95288" y="27813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107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08" name="bmkFldMainEntity"/>
          <p:cNvSpPr txBox="1">
            <a:spLocks noChangeArrowheads="1"/>
          </p:cNvSpPr>
          <p:nvPr/>
        </p:nvSpPr>
        <p:spPr bwMode="auto">
          <a:xfrm>
            <a:off x="1120775" y="33337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INSTITUT FOR UDDANNELSE OG PÆDAGOGIK</a:t>
            </a:r>
          </a:p>
          <a:p>
            <a:pPr>
              <a:lnSpc>
                <a:spcPct val="95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AARHUS </a:t>
            </a:r>
            <a:r>
              <a:rPr lang="en-US" sz="900" dirty="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3117" name="Picture 45" descr="Vej_neg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3149600"/>
            <a:ext cx="2819400" cy="558800"/>
          </a:xfrm>
          <a:prstGeom prst="rect">
            <a:avLst/>
          </a:prstGeom>
          <a:noFill/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2636838"/>
            <a:ext cx="1081088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>
              <a:solidFill>
                <a:srgbClr val="F9198E"/>
              </a:solidFill>
            </a:endParaRPr>
          </a:p>
        </p:txBody>
      </p:sp>
      <p:pic>
        <p:nvPicPr>
          <p:cNvPr id="3132" name="Picture 60" descr="Formidlingsvej_DPU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5876925"/>
            <a:ext cx="2162175" cy="485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B028A-6AD3-4950-97EE-623E4DBB2C2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105025" cy="45339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23850" y="1628775"/>
            <a:ext cx="6164263" cy="45339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C6E4E6-BC2E-473F-8B8D-B375BABE8FB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8E175-1595-4606-A65E-BBF36D4D4B4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CC1A-86E3-4B0A-97A4-398FFEC4CC7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0100" y="2924175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24539-BD3E-44F5-A57B-9D71EEEDAEC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ACEED-4EEA-4F8C-8264-0670B915643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E857E-1B50-460A-89DD-98CD6186620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C5BA0-9A5A-4226-9544-C5BF50355CF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D540F9-EE39-487D-88D9-0F3FF33E97F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D4D01-981A-44DF-9634-41E1A365288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dpu_20090106-143229-6_28Mb.jpg"/>
          <p:cNvPicPr>
            <a:picLocks noChangeAspect="1"/>
          </p:cNvPicPr>
          <p:nvPr/>
        </p:nvPicPr>
        <p:blipFill>
          <a:blip r:embed="rId13" cstate="print">
            <a:lum bright="60000" contrast="-8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924175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A51380FE-F75B-4B37-B34D-C1953FDB837D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54" name="bmkFldPresentationTitle"/>
          <p:cNvSpPr txBox="1">
            <a:spLocks noChangeArrowheads="1"/>
          </p:cNvSpPr>
          <p:nvPr/>
        </p:nvSpPr>
        <p:spPr bwMode="auto">
          <a:xfrm>
            <a:off x="6156176" y="548680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29.</a:t>
            </a:r>
            <a:r>
              <a:rPr lang="en-US" sz="900" baseline="0" dirty="0" smtClean="0">
                <a:solidFill>
                  <a:schemeClr val="accent2"/>
                </a:solidFill>
              </a:rPr>
              <a:t> SEPTEMBER 2011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6156176" y="332656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TRINE</a:t>
            </a:r>
            <a:r>
              <a:rPr lang="en-US" sz="900" baseline="0" dirty="0" smtClean="0">
                <a:solidFill>
                  <a:schemeClr val="accent2"/>
                </a:solidFill>
              </a:rPr>
              <a:t> KLØVEAGER NIELSEN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338014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33337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accent2"/>
                </a:solidFill>
              </a:rPr>
              <a:t>INSTITUT</a:t>
            </a:r>
            <a:r>
              <a:rPr lang="en-US" sz="1100" baseline="0" dirty="0" smtClean="0">
                <a:solidFill>
                  <a:schemeClr val="accent2"/>
                </a:solidFill>
              </a:rPr>
              <a:t> FOR UDDANNELSE OG PÆDAGOGIK</a:t>
            </a:r>
            <a:endParaRPr lang="en-US" sz="1100" dirty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accent2"/>
                </a:solidFill>
              </a:rPr>
              <a:t>AARHUS UNIVERSITET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1958975" y="2362200"/>
            <a:ext cx="184150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611188" y="2773363"/>
            <a:ext cx="1403350" cy="0"/>
          </a:xfrm>
          <a:prstGeom prst="line">
            <a:avLst/>
          </a:prstGeom>
          <a:noFill/>
          <a:ln w="1778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79388" y="2636838"/>
            <a:ext cx="307975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dirty="0">
                <a:solidFill>
                  <a:srgbClr val="F9198E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19" name="Billede 18" descr="akf_logo_navnetraek_201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6096" y="332656"/>
            <a:ext cx="1296144" cy="311075"/>
          </a:xfrm>
          <a:prstGeom prst="rect">
            <a:avLst/>
          </a:prstGeom>
        </p:spPr>
      </p:pic>
      <p:pic>
        <p:nvPicPr>
          <p:cNvPr id="20" name="Billede 19" descr="iha.dk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5856" y="332656"/>
            <a:ext cx="859861" cy="504056"/>
          </a:xfrm>
          <a:prstGeom prst="rect">
            <a:avLst/>
          </a:prstGeom>
        </p:spPr>
      </p:pic>
      <p:pic>
        <p:nvPicPr>
          <p:cNvPr id="21" name="Billede 20" descr="resources_v_2266_153x57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3968" y="332656"/>
            <a:ext cx="1008112" cy="375571"/>
          </a:xfrm>
          <a:prstGeom prst="rect">
            <a:avLst/>
          </a:prstGeom>
        </p:spPr>
      </p:pic>
      <p:sp>
        <p:nvSpPr>
          <p:cNvPr id="23" name="bmkFld2Date"/>
          <p:cNvSpPr txBox="1">
            <a:spLocks noChangeArrowheads="1"/>
          </p:cNvSpPr>
          <p:nvPr/>
        </p:nvSpPr>
        <p:spPr bwMode="auto">
          <a:xfrm>
            <a:off x="7708900" y="548680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Internationalt review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Om strategier, der styrker relationen mellem teori og praksis i professionsbacheloruddannelser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Teori og praksis i professionsbacheloruddannelserne – et systematisk review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Hvilke strategier i uddannelsen styrker relationen mellem teori og praksis i uddannelserne til pædagog, lærer, sygeplejerske og ingeniør, samt i professionsuddannelser af bachelorlængde indenfor sundhed, pædagogik og teknik, og hvordan?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Identifikation af primærstudier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850" y="2924175"/>
            <a:ext cx="3384054" cy="3238500"/>
          </a:xfrm>
        </p:spPr>
        <p:txBody>
          <a:bodyPr/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ERIC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Sociological</a:t>
            </a: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Abstracts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PsycINFO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CBCA-Education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AEI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BEI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Cedefop-Vetbib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Evidensbasen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Dansk Pædagogisk Base</a:t>
            </a: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FIS </a:t>
            </a: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Bildung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Norbok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Libris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da-DK" sz="2000" dirty="0" err="1" smtClean="0">
                <a:latin typeface="Times New Roman" pitchFamily="18" charset="0"/>
                <a:cs typeface="Times New Roman" pitchFamily="18" charset="0"/>
              </a:rPr>
              <a:t>Jykdok</a:t>
            </a:r>
            <a:endParaRPr lang="da-D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3</a:t>
            </a:fld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5076056" y="2564904"/>
            <a:ext cx="2203444" cy="2203444"/>
            <a:chOff x="1381090" y="45905"/>
            <a:chExt cx="2203444" cy="2203444"/>
          </a:xfrm>
        </p:grpSpPr>
        <p:sp>
          <p:nvSpPr>
            <p:cNvPr id="12" name="Ellipse 11"/>
            <p:cNvSpPr/>
            <p:nvPr/>
          </p:nvSpPr>
          <p:spPr>
            <a:xfrm>
              <a:off x="1381090" y="45905"/>
              <a:ext cx="2203444" cy="2203444"/>
            </a:xfrm>
            <a:prstGeom prst="ellipse">
              <a:avLst/>
            </a:prstGeom>
            <a:solidFill>
              <a:srgbClr val="4F81B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1674883" y="431507"/>
              <a:ext cx="1615859" cy="99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Professions-uddannelser</a:t>
              </a:r>
              <a:endParaRPr lang="da-DK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5871132" y="3942057"/>
            <a:ext cx="2203444" cy="2203444"/>
            <a:chOff x="2176166" y="1423058"/>
            <a:chExt cx="2203444" cy="2203444"/>
          </a:xfrm>
        </p:grpSpPr>
        <p:sp>
          <p:nvSpPr>
            <p:cNvPr id="10" name="Ellipse 9"/>
            <p:cNvSpPr/>
            <p:nvPr/>
          </p:nvSpPr>
          <p:spPr>
            <a:xfrm>
              <a:off x="2176166" y="1423058"/>
              <a:ext cx="2203444" cy="2203444"/>
            </a:xfrm>
            <a:prstGeom prst="ellipse">
              <a:avLst/>
            </a:prstGeom>
            <a:solidFill>
              <a:srgbClr val="4F81B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1" name="Ellipse 6"/>
            <p:cNvSpPr/>
            <p:nvPr/>
          </p:nvSpPr>
          <p:spPr>
            <a:xfrm>
              <a:off x="2850053" y="1992281"/>
              <a:ext cx="1322066" cy="1211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Relationen mellem teori og praksis</a:t>
              </a: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4280980" y="3942057"/>
            <a:ext cx="2203444" cy="2203444"/>
            <a:chOff x="586014" y="1423058"/>
            <a:chExt cx="2203444" cy="2203444"/>
          </a:xfrm>
        </p:grpSpPr>
        <p:sp>
          <p:nvSpPr>
            <p:cNvPr id="8" name="Ellipse 7"/>
            <p:cNvSpPr/>
            <p:nvPr/>
          </p:nvSpPr>
          <p:spPr>
            <a:xfrm>
              <a:off x="586014" y="1423058"/>
              <a:ext cx="2203444" cy="2203444"/>
            </a:xfrm>
            <a:prstGeom prst="ellipse">
              <a:avLst/>
            </a:prstGeom>
            <a:solidFill>
              <a:srgbClr val="4F81B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9" name="Ellipse 8"/>
            <p:cNvSpPr/>
            <p:nvPr/>
          </p:nvSpPr>
          <p:spPr>
            <a:xfrm>
              <a:off x="793505" y="1992281"/>
              <a:ext cx="1322066" cy="1211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Strateg</a:t>
              </a:r>
              <a:r>
                <a:rPr lang="da-DK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ier</a:t>
              </a:r>
              <a:endParaRPr lang="da-DK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9"/>
            <a:ext cx="8421688" cy="720080"/>
          </a:xfrm>
        </p:spPr>
        <p:txBody>
          <a:bodyPr/>
          <a:lstStyle/>
          <a:p>
            <a:r>
              <a:rPr lang="da-DK" dirty="0" smtClean="0"/>
              <a:t>Kriterier for inklusion og eksklusion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Pladsholder til diasnummer 3"/>
          <p:cNvSpPr txBox="1">
            <a:spLocks/>
          </p:cNvSpPr>
          <p:nvPr/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66C5B-2BF5-413F-A28A-CD2D4870FF57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  <p:graphicFrame>
        <p:nvGraphicFramePr>
          <p:cNvPr id="6" name="Pladsholder til indhold 4"/>
          <p:cNvGraphicFramePr>
            <a:graphicFrameLocks/>
          </p:cNvGraphicFramePr>
          <p:nvPr/>
        </p:nvGraphicFramePr>
        <p:xfrm>
          <a:off x="0" y="1755718"/>
          <a:ext cx="9144000" cy="5102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51953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scope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Studier, som ikke beskæftiger sig med relationen mellem strategier på uddannelsesstederne og sammenhængen mellem teori og praksis for de studerende.</a:t>
                      </a:r>
                    </a:p>
                  </a:txBody>
                  <a:tcPr/>
                </a:tc>
              </a:tr>
              <a:tr h="66384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paper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Ikke en tekst med data fra empirisk forskning: Ledere, kommentarer, boganmeldelser, hjælpemidler, policy dokumenter, guider, manualer, bibliografier, opinion </a:t>
                      </a:r>
                      <a:r>
                        <a:rPr lang="da-DK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papers</a:t>
                      </a: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teoretiske tekster, filosofiske tekster, videnskabsteoretiske og metodologiske tekster.</a:t>
                      </a:r>
                    </a:p>
                  </a:txBody>
                  <a:tcPr/>
                </a:tc>
              </a:tr>
              <a:tr h="346356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research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Tekster, som ikke præsenterer data fra original empirisk forskning.</a:t>
                      </a:r>
                    </a:p>
                  </a:txBody>
                  <a:tcPr/>
                </a:tc>
              </a:tr>
              <a:tr h="619546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institution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Ikke en uddannelsesinstitution, der tilbyder uddannelse til lærer, pædagog, sygeplejerske eller ingeniør eller professionsuddannelser på bachelorniveau indenfor områderne sundhed, teknik og pædagogik.</a:t>
                      </a:r>
                    </a:p>
                  </a:txBody>
                  <a:tcPr/>
                </a:tc>
              </a:tr>
              <a:tr h="484862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study</a:t>
                      </a:r>
                      <a:r>
                        <a:rPr lang="da-DK" dirty="0" smtClean="0"/>
                        <a:t> design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Evaluering af et uddannelsessted,</a:t>
                      </a:r>
                      <a:r>
                        <a:rPr lang="da-DK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hvor man ikke kan se hvilke elementer, der har betydning. Selvstudie. Studier uden ”student </a:t>
                      </a:r>
                      <a:r>
                        <a:rPr lang="da-DK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r>
                        <a:rPr lang="da-DK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endParaRPr lang="da-DK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178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social </a:t>
                      </a:r>
                      <a:r>
                        <a:rPr lang="da-DK" dirty="0" err="1" smtClean="0"/>
                        <a:t>context</a:t>
                      </a:r>
                      <a:r>
                        <a:rPr lang="da-DK" dirty="0" smtClean="0"/>
                        <a:t> of </a:t>
                      </a:r>
                      <a:r>
                        <a:rPr lang="da-DK" dirty="0" err="1" smtClean="0"/>
                        <a:t>schooling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Ikke et studie fra Europa,</a:t>
                      </a:r>
                      <a:r>
                        <a:rPr lang="da-DK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USA, Australien, Canada eller New Zealand.</a:t>
                      </a:r>
                      <a:endParaRPr lang="da-DK" sz="1000" dirty="0"/>
                    </a:p>
                  </a:txBody>
                  <a:tcPr/>
                </a:tc>
              </a:tr>
              <a:tr h="346356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Wrong</a:t>
                      </a:r>
                      <a:r>
                        <a:rPr lang="da-DK" dirty="0" smtClean="0"/>
                        <a:t> time of </a:t>
                      </a:r>
                      <a:r>
                        <a:rPr lang="da-DK" dirty="0" err="1" smtClean="0"/>
                        <a:t>publication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Publiceret før 1995.</a:t>
                      </a:r>
                      <a:endParaRPr lang="da-DK" sz="1000" dirty="0"/>
                    </a:p>
                  </a:txBody>
                  <a:tcPr/>
                </a:tc>
              </a:tr>
              <a:tr h="346356">
                <a:tc>
                  <a:txBody>
                    <a:bodyPr/>
                    <a:lstStyle/>
                    <a:p>
                      <a:r>
                        <a:rPr lang="da-DK" dirty="0" smtClean="0"/>
                        <a:t>Insufficient information at present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 information er nødvendig for at kunne ekskludere/inkludere.</a:t>
                      </a:r>
                    </a:p>
                  </a:txBody>
                  <a:tcPr/>
                </a:tc>
              </a:tr>
              <a:tr h="375219">
                <a:tc>
                  <a:txBody>
                    <a:bodyPr/>
                    <a:lstStyle/>
                    <a:p>
                      <a:r>
                        <a:rPr lang="da-DK" dirty="0" smtClean="0"/>
                        <a:t>Marker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overview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Ekskluderet, men et dokument som tilvejebringer et historisk eller begrebsmæssigt overblik over </a:t>
                      </a:r>
                      <a:r>
                        <a:rPr lang="da-DK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reviewets</a:t>
                      </a: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emne.</a:t>
                      </a:r>
                    </a:p>
                  </a:txBody>
                  <a:tcPr/>
                </a:tc>
              </a:tr>
              <a:tr h="88891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Inclusion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Original empirisk forskning fra Europa,</a:t>
                      </a:r>
                      <a:r>
                        <a:rPr lang="da-DK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USA, Australien, Canada eller New Zealand </a:t>
                      </a: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publiceret efter 1995, som beskæftiger sig med hvilke f</a:t>
                      </a:r>
                      <a:r>
                        <a:rPr lang="da-DK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strategier </a:t>
                      </a:r>
                      <a:r>
                        <a:rPr lang="da-D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lærer-, pædagog-, ingeniør- eller sygeplejerskeuddannelsen eller i professionsuddannelser af bachelorlængde indenfor sundhed, pædagogik og teknik, der styrker relationen mellem teori og praksis.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1688" cy="949325"/>
          </a:xfrm>
        </p:spPr>
        <p:txBody>
          <a:bodyPr/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Forståelser af teori og praksis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5877272"/>
            <a:ext cx="8421688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a-D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a-DK" sz="800" dirty="0" smtClean="0">
                <a:latin typeface="Times New Roman" pitchFamily="18" charset="0"/>
                <a:cs typeface="Times New Roman" pitchFamily="18" charset="0"/>
              </a:rPr>
              <a:t>Kilde:</a:t>
            </a:r>
          </a:p>
          <a:p>
            <a:pPr>
              <a:lnSpc>
                <a:spcPct val="100000"/>
              </a:lnSpc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Carr, W. (1986). Theories of Theory and Practice.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Journal of Philosophy of Education, Vol. 20, No. 2, 1986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(177-186).</a:t>
            </a:r>
            <a:endParaRPr lang="da-DK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Carr, W. (1990). Educational Theory and its Relation to Educational Practice. I: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Entwistle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N. (Ed.):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 Handbook of Educational Ideas and Practices.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London: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Routledge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a-DK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Carr, W. (2006). Education without Theory.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British Journal of Educational Studies, Vol. 54, No. 2, June 2006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(136-159).</a:t>
            </a:r>
            <a:endParaRPr lang="da-DK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Carr, W. &amp;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Kemmis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S. (1986).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Becoming critical: Education, knowledge and action research.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East Sussex: The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Falmer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Press.</a:t>
            </a:r>
            <a:endParaRPr lang="da-DK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da-DK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5</a:t>
            </a:fld>
            <a:endParaRPr lang="da-DK"/>
          </a:p>
        </p:txBody>
      </p:sp>
      <p:graphicFrame>
        <p:nvGraphicFramePr>
          <p:cNvPr id="5" name="Diagram 4"/>
          <p:cNvGraphicFramePr/>
          <p:nvPr/>
        </p:nvGraphicFramePr>
        <p:xfrm>
          <a:off x="3023320" y="1772816"/>
          <a:ext cx="61206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323528" y="3140968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Hvad er teori?</a:t>
            </a:r>
          </a:p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Hvad er praksis?</a:t>
            </a:r>
          </a:p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Hvordan er teori og praksis relateret til hinanden?</a:t>
            </a:r>
          </a:p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Hvad er en ”god” relation mellem teori og praksis?</a:t>
            </a:r>
          </a:p>
          <a:p>
            <a:endParaRPr lang="da-D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1688" cy="949325"/>
          </a:xfrm>
        </p:spPr>
        <p:txBody>
          <a:bodyPr/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Arbejdsproces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6</a:t>
            </a:fld>
            <a:endParaRPr lang="da-DK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755576" y="2204864"/>
            <a:ext cx="7560840" cy="4248472"/>
            <a:chOff x="1671" y="1426"/>
            <a:chExt cx="12661" cy="7271"/>
          </a:xfrm>
        </p:grpSpPr>
        <p:sp>
          <p:nvSpPr>
            <p:cNvPr id="4178" name="AutoShape 82"/>
            <p:cNvSpPr>
              <a:spLocks noChangeShapeType="1"/>
            </p:cNvSpPr>
            <p:nvPr/>
          </p:nvSpPr>
          <p:spPr bwMode="auto">
            <a:xfrm>
              <a:off x="3790" y="3912"/>
              <a:ext cx="4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4098" name="Group 2"/>
            <p:cNvGrpSpPr>
              <a:grpSpLocks/>
            </p:cNvGrpSpPr>
            <p:nvPr/>
          </p:nvGrpSpPr>
          <p:grpSpPr bwMode="auto">
            <a:xfrm>
              <a:off x="1671" y="1426"/>
              <a:ext cx="12661" cy="7271"/>
              <a:chOff x="1671" y="1426"/>
              <a:chExt cx="12661" cy="7271"/>
            </a:xfrm>
          </p:grpSpPr>
          <p:sp>
            <p:nvSpPr>
              <p:cNvPr id="4177" name="AutoShape 81"/>
              <p:cNvSpPr>
                <a:spLocks noChangeShapeType="1"/>
              </p:cNvSpPr>
              <p:nvPr/>
            </p:nvSpPr>
            <p:spPr bwMode="auto">
              <a:xfrm>
                <a:off x="8002" y="8219"/>
                <a:ext cx="1" cy="4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grpSp>
            <p:nvGrpSpPr>
              <p:cNvPr id="4099" name="Group 3"/>
              <p:cNvGrpSpPr>
                <a:grpSpLocks/>
              </p:cNvGrpSpPr>
              <p:nvPr/>
            </p:nvGrpSpPr>
            <p:grpSpPr bwMode="auto">
              <a:xfrm>
                <a:off x="1671" y="1426"/>
                <a:ext cx="12661" cy="7271"/>
                <a:chOff x="1671" y="1426"/>
                <a:chExt cx="12661" cy="7271"/>
              </a:xfrm>
            </p:grpSpPr>
            <p:sp>
              <p:nvSpPr>
                <p:cNvPr id="417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252" y="1739"/>
                  <a:ext cx="1766" cy="9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a-DK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4478</a:t>
                  </a:r>
                  <a:r>
                    <a:rPr kumimoji="0" lang="da-DK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da-DK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referencer</a:t>
                  </a:r>
                  <a:r>
                    <a:rPr kumimoji="0" lang="da-DK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da-DK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identificeret</a:t>
                  </a:r>
                  <a:endParaRPr kumimoji="0" lang="da-DK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4100" name="Group 4"/>
                <p:cNvGrpSpPr>
                  <a:grpSpLocks/>
                </p:cNvGrpSpPr>
                <p:nvPr/>
              </p:nvGrpSpPr>
              <p:grpSpPr bwMode="auto">
                <a:xfrm>
                  <a:off x="1671" y="1426"/>
                  <a:ext cx="12661" cy="7271"/>
                  <a:chOff x="1671" y="1426"/>
                  <a:chExt cx="12661" cy="7271"/>
                </a:xfrm>
              </p:grpSpPr>
              <p:sp>
                <p:nvSpPr>
                  <p:cNvPr id="4175" name="AutoShape 79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2038"/>
                    <a:ext cx="4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a-DK"/>
                  </a:p>
                </p:txBody>
              </p:sp>
              <p:grpSp>
                <p:nvGrpSpPr>
                  <p:cNvPr id="410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671" y="1426"/>
                    <a:ext cx="12661" cy="7271"/>
                    <a:chOff x="1671" y="1426"/>
                    <a:chExt cx="12661" cy="7271"/>
                  </a:xfrm>
                </p:grpSpPr>
                <p:sp>
                  <p:nvSpPr>
                    <p:cNvPr id="417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1" y="1426"/>
                      <a:ext cx="2119" cy="122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Identifikation af primærstudier</a:t>
                      </a:r>
                      <a:endParaRPr kumimoji="0" lang="da-DK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Søgning i databaser</a:t>
                      </a:r>
                      <a:endParaRPr kumimoji="0" lang="da-DK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4102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1" y="1494"/>
                      <a:ext cx="12661" cy="7203"/>
                      <a:chOff x="1671" y="1494"/>
                      <a:chExt cx="12661" cy="7203"/>
                    </a:xfrm>
                  </p:grpSpPr>
                  <p:sp>
                    <p:nvSpPr>
                      <p:cNvPr id="4173" name="AutoShap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3" y="2649"/>
                        <a:ext cx="0" cy="69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a-DK"/>
                      </a:p>
                    </p:txBody>
                  </p:sp>
                  <p:grpSp>
                    <p:nvGrpSpPr>
                      <p:cNvPr id="4103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1" y="1494"/>
                        <a:ext cx="12661" cy="7203"/>
                        <a:chOff x="1671" y="1494"/>
                        <a:chExt cx="12661" cy="7203"/>
                      </a:xfrm>
                    </p:grpSpPr>
                    <p:sp>
                      <p:nvSpPr>
                        <p:cNvPr id="4172" name="Text Box 7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82" y="4444"/>
                          <a:ext cx="1699" cy="9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da-DK" sz="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Times New Roman" pitchFamily="18" charset="0"/>
                            </a:rPr>
                            <a:t>4214 unikke referencer identificeret</a:t>
                          </a:r>
                          <a:endParaRPr kumimoji="0" lang="da-DK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104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71" y="1494"/>
                          <a:ext cx="12661" cy="7203"/>
                          <a:chOff x="1671" y="1494"/>
                          <a:chExt cx="12661" cy="7203"/>
                        </a:xfrm>
                      </p:grpSpPr>
                      <p:sp>
                        <p:nvSpPr>
                          <p:cNvPr id="4171" name="Text Box 7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60" y="3559"/>
                            <a:ext cx="1718" cy="88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da-DK" sz="9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Times New Roman" pitchFamily="18" charset="0"/>
                                <a:cs typeface="Times New Roman" pitchFamily="18" charset="0"/>
                              </a:rPr>
                              <a:t>264 dubletter identificeret</a:t>
                            </a:r>
                            <a:endParaRPr kumimoji="0" lang="da-DK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70" name="AutoShap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877" y="4211"/>
                            <a:ext cx="13" cy="35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med"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a-DK"/>
                          </a:p>
                        </p:txBody>
                      </p:sp>
                      <p:grpSp>
                        <p:nvGrpSpPr>
                          <p:cNvPr id="4105" name="Group 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71" y="1494"/>
                            <a:ext cx="12661" cy="7203"/>
                            <a:chOff x="1671" y="1494"/>
                            <a:chExt cx="12661" cy="7203"/>
                          </a:xfrm>
                        </p:grpSpPr>
                        <p:sp>
                          <p:nvSpPr>
                            <p:cNvPr id="4169" name="Text Box 7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71" y="3342"/>
                              <a:ext cx="2119" cy="115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da-DK" sz="9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ea typeface="Times New Roman" pitchFamily="18" charset="0"/>
                                  <a:cs typeface="Times New Roman" pitchFamily="18" charset="0"/>
                                </a:rPr>
                                <a:t>Referencedubletter</a:t>
                              </a:r>
                              <a:endParaRPr kumimoji="0" lang="da-DK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4106" name="Group 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71" y="1494"/>
                              <a:ext cx="12661" cy="7203"/>
                              <a:chOff x="1671" y="1494"/>
                              <a:chExt cx="12661" cy="7203"/>
                            </a:xfrm>
                          </p:grpSpPr>
                          <p:sp>
                            <p:nvSpPr>
                              <p:cNvPr id="4168" name="AutoShap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03" y="4497"/>
                                <a:ext cx="0" cy="679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da-DK"/>
                              </a:p>
                            </p:txBody>
                          </p:sp>
                          <p:grpSp>
                            <p:nvGrpSpPr>
                              <p:cNvPr id="4107" name="Group 1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71" y="1494"/>
                                <a:ext cx="12661" cy="7203"/>
                                <a:chOff x="1671" y="1494"/>
                                <a:chExt cx="12661" cy="7203"/>
                              </a:xfrm>
                            </p:grpSpPr>
                            <p:sp>
                              <p:nvSpPr>
                                <p:cNvPr id="4167" name="Text Box 71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52" y="5430"/>
                                  <a:ext cx="1726" cy="70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da-DK" sz="9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  <a:ea typeface="Times New Roman" pitchFamily="18" charset="0"/>
                                      <a:cs typeface="Times New Roman" pitchFamily="18" charset="0"/>
                                    </a:rPr>
                                    <a:t>3910 referencer ekskluderet</a:t>
                                  </a:r>
                                  <a:endParaRPr kumimoji="0" lang="da-DK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108" name="Group 1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71" y="1494"/>
                                  <a:ext cx="12661" cy="7203"/>
                                  <a:chOff x="1671" y="1494"/>
                                  <a:chExt cx="12661" cy="7203"/>
                                </a:xfrm>
                              </p:grpSpPr>
                              <p:sp>
                                <p:nvSpPr>
                                  <p:cNvPr id="4166" name="AutoShape 7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90" y="5733"/>
                                    <a:ext cx="462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da-DK"/>
                                  </a:p>
                                </p:txBody>
                              </p:sp>
                              <p:grpSp>
                                <p:nvGrpSpPr>
                                  <p:cNvPr id="4109" name="Group 1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71" y="1494"/>
                                    <a:ext cx="12661" cy="7203"/>
                                    <a:chOff x="1671" y="1494"/>
                                    <a:chExt cx="12661" cy="7203"/>
                                  </a:xfrm>
                                </p:grpSpPr>
                                <p:sp>
                                  <p:nvSpPr>
                                    <p:cNvPr id="4165" name="Rectangle 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71" y="5176"/>
                                      <a:ext cx="2119" cy="115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da-DK" sz="900" b="1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Times New Roman" pitchFamily="18" charset="0"/>
                                          <a:cs typeface="Times New Roman" pitchFamily="18" charset="0"/>
                                        </a:rPr>
                                        <a:t>Abstractscreening</a:t>
                                      </a:r>
                                      <a:endParaRPr kumimoji="0" lang="da-DK" sz="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  <a:p>
                                      <a:pPr marL="0" marR="0" lvl="0" indent="0" algn="ctr" defTabSz="914400" rtl="0" eaLnBrk="0" fontAlgn="base" latinLnBrk="0" hangingPunct="0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da-DK" sz="9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Times New Roman" pitchFamily="18" charset="0"/>
                                          <a:cs typeface="Times New Roman" pitchFamily="18" charset="0"/>
                                        </a:rPr>
                                        <a:t>Screening på baggrund af abstract</a:t>
                                      </a:r>
                                      <a:endParaRPr kumimoji="0" lang="da-DK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4110" name="Group 1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71" y="1494"/>
                                      <a:ext cx="12661" cy="7203"/>
                                      <a:chOff x="1671" y="1494"/>
                                      <a:chExt cx="12661" cy="7203"/>
                                    </a:xfrm>
                                  </p:grpSpPr>
                                  <p:sp>
                                    <p:nvSpPr>
                                      <p:cNvPr id="4164" name="AutoShape 68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703" y="6331"/>
                                        <a:ext cx="0" cy="679"/>
                                      </a:xfrm>
                                      <a:prstGeom prst="straightConnector1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da-DK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111" name="Group 15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71" y="1494"/>
                                        <a:ext cx="12661" cy="7203"/>
                                        <a:chOff x="1671" y="1491"/>
                                        <a:chExt cx="12661" cy="7203"/>
                                      </a:xfrm>
                                    </p:grpSpPr>
                                    <p:sp>
                                      <p:nvSpPr>
                                        <p:cNvPr id="4163" name="Text Box 67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9550" y="5430"/>
                                          <a:ext cx="1788" cy="57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pPr marL="0" marR="0" lvl="0" indent="0" algn="l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da-DK" sz="900" b="0" i="0" u="none" strike="noStrike" cap="none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Times New Roman" pitchFamily="18" charset="0"/>
                                              <a:cs typeface="Times New Roman" pitchFamily="18" charset="0"/>
                                            </a:rPr>
                                            <a:t>71 studier inkluderet</a:t>
                                          </a:r>
                                          <a:endParaRPr kumimoji="0" lang="da-DK" sz="18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112" name="Group 16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71" y="1491"/>
                                          <a:ext cx="12661" cy="7203"/>
                                          <a:chOff x="1671" y="1491"/>
                                          <a:chExt cx="12661" cy="7203"/>
                                        </a:xfrm>
                                      </p:grpSpPr>
                                      <p:sp>
                                        <p:nvSpPr>
                                          <p:cNvPr id="4162" name="Text Box 66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9550" y="3418"/>
                                            <a:ext cx="1856" cy="114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pPr marL="0" marR="0" lvl="0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</a:pPr>
                                            <a:r>
                                              <a:rPr kumimoji="0" lang="da-DK" sz="9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Times New Roman" pitchFamily="18" charset="0"/>
                                                <a:cs typeface="Times New Roman" pitchFamily="18" charset="0"/>
                                              </a:rPr>
                                              <a:t>202 studier ekskluderet</a:t>
                                            </a:r>
                                            <a:endParaRPr kumimoji="0" lang="da-DK" sz="800" b="0" i="0" u="none" strike="noStrike" cap="none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Arial" pitchFamily="34" charset="0"/>
                                            </a:endParaRPr>
                                          </a:p>
                                          <a:p>
                                            <a:pPr marL="0" marR="0" lvl="0" indent="0" algn="l" defTabSz="914400" rtl="0" eaLnBrk="0" fontAlgn="base" latinLnBrk="0" hangingPunct="0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</a:pPr>
                                            <a:r>
                                              <a:rPr kumimoji="0" lang="da-DK" sz="9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Times New Roman" pitchFamily="18" charset="0"/>
                                                <a:cs typeface="Times New Roman" pitchFamily="18" charset="0"/>
                                              </a:rPr>
                                              <a:t>31 under behandling</a:t>
                                            </a:r>
                                            <a:endParaRPr kumimoji="0" lang="da-DK" sz="1800" b="0" i="0" u="none" strike="noStrike" cap="none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Arial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113" name="Group 1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71" y="1491"/>
                                            <a:ext cx="12661" cy="7203"/>
                                            <a:chOff x="1671" y="1491"/>
                                            <a:chExt cx="12661" cy="7203"/>
                                          </a:xfrm>
                                        </p:grpSpPr>
                                        <p:sp>
                                          <p:nvSpPr>
                                            <p:cNvPr id="4161" name="Text Box 65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490" y="1614"/>
                                              <a:ext cx="1848" cy="115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pPr marL="0" marR="0" lvl="0" indent="0" algn="l" defTabSz="914400" rtl="0" eaLnBrk="1" fontAlgn="base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</a:pPr>
                                              <a:r>
                                                <a:rPr kumimoji="0" lang="da-DK" sz="900" b="0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  <a:ea typeface="Times New Roman" pitchFamily="18" charset="0"/>
                                                  <a:cs typeface="Times New Roman" pitchFamily="18" charset="0"/>
                                                </a:rPr>
                                                <a:t>273 dokumenter</a:t>
                                              </a:r>
                                              <a:endParaRPr kumimoji="0" lang="da-DK" sz="8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Arial" pitchFamily="34" charset="0"/>
                                              </a:endParaRPr>
                                            </a:p>
                                            <a:p>
                                              <a:pPr marL="0" marR="0" lvl="0" indent="0" algn="l" defTabSz="914400" rtl="0" eaLnBrk="0" fontAlgn="base" latinLnBrk="0" hangingPunct="0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</a:pPr>
                                              <a:r>
                                                <a:rPr kumimoji="0" lang="da-DK" sz="900" b="0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  <a:ea typeface="Times New Roman" pitchFamily="18" charset="0"/>
                                                  <a:cs typeface="Times New Roman" pitchFamily="18" charset="0"/>
                                                </a:rPr>
                                                <a:t>31 dokumenter under bestilling</a:t>
                                              </a:r>
                                              <a:endParaRPr kumimoji="0" lang="da-DK" sz="18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Arial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114" name="Group 1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71" y="1491"/>
                                              <a:ext cx="12661" cy="7203"/>
                                              <a:chOff x="1671" y="1491"/>
                                              <a:chExt cx="12661" cy="7203"/>
                                            </a:xfrm>
                                          </p:grpSpPr>
                                          <p:sp>
                                            <p:nvSpPr>
                                              <p:cNvPr id="4160" name="AutoShape 64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9020" y="2119"/>
                                                <a:ext cx="462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 type="triangle" w="med" len="med"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da-DK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4115" name="Group 19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671" y="1491"/>
                                                <a:ext cx="12661" cy="7203"/>
                                                <a:chOff x="1671" y="1491"/>
                                                <a:chExt cx="12661" cy="720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4159" name="AutoShape 63"/>
                                                <p:cNvSpPr>
                                                  <a:spLocks noChangeShapeType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9088" y="3994"/>
                                                  <a:ext cx="462" cy="0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 type="triangle" w="med" len="med"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endParaRPr lang="da-DK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4116" name="Group 20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671" y="1491"/>
                                                  <a:ext cx="12661" cy="7203"/>
                                                  <a:chOff x="1671" y="1491"/>
                                                  <a:chExt cx="12661" cy="7203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158" name="AutoShape 62"/>
                                                  <p:cNvSpPr>
                                                    <a:spLocks noChangeShapeType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9088" y="5733"/>
                                                    <a:ext cx="462" cy="0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 type="triangle" w="med" len="med"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endParaRPr lang="da-DK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4117" name="Group 2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671" y="1491"/>
                                                    <a:ext cx="12661" cy="7203"/>
                                                    <a:chOff x="1671" y="1491"/>
                                                    <a:chExt cx="12661" cy="7203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4157" name="Text Box 61"/>
                                                    <p:cNvSpPr txBox="1"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270" y="7186"/>
                                                      <a:ext cx="1758" cy="726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vert="horz" wrap="square" lIns="91440" tIns="45720" rIns="91440" bIns="45720" numCol="1" anchor="t" anchorCtr="0" compatLnSpc="1">
                                                      <a:prstTxWarp prst="textNoShape">
                                                        <a:avLst/>
                                                      </a:prstTxWarp>
                                                    </a:bodyPr>
                                                    <a:lstStyle/>
                                                    <a:p>
                                                      <a:pPr marL="0" marR="0" lvl="0" indent="0" algn="l" defTabSz="914400" rtl="0" eaLnBrk="1" fontAlgn="base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</a:pPr>
                                                      <a:r>
                                                        <a:rPr kumimoji="0" lang="da-DK" sz="900" b="0" i="0" u="none" strike="noStrike" cap="none" normalizeH="0" baseline="0" dirty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libri" pitchFamily="34" charset="0"/>
                                                          <a:ea typeface="Times New Roman" pitchFamily="18" charset="0"/>
                                                          <a:cs typeface="Times New Roman" pitchFamily="18" charset="0"/>
                                                        </a:rPr>
                                                        <a:t>304 dokumenter inkluderet</a:t>
                                                      </a:r>
                                                      <a:endParaRPr kumimoji="0" lang="da-DK" sz="1800" b="0" i="0" u="none" strike="noStrike" cap="none" normalizeH="0" baseline="0" dirty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Arial" pitchFamily="34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4118" name="Group 22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671" y="1491"/>
                                                      <a:ext cx="12661" cy="7203"/>
                                                      <a:chOff x="1671" y="1491"/>
                                                      <a:chExt cx="12661" cy="7203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4156" name="AutoShape 60"/>
                                                      <p:cNvSpPr>
                                                        <a:spLocks noChangeShapeType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3790" y="7512"/>
                                                        <a:ext cx="462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da-DK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4119" name="Group 23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671" y="1491"/>
                                                        <a:ext cx="12661" cy="7203"/>
                                                        <a:chOff x="1671" y="1491"/>
                                                        <a:chExt cx="12661" cy="7203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55" name="Text Box 59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671" y="7010"/>
                                                          <a:ext cx="2119" cy="1100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pPr marL="0" marR="0" lvl="0" indent="0" algn="ctr" defTabSz="914400" rtl="0" eaLnBrk="1" fontAlgn="base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</a:pPr>
                                                          <a:r>
                                                            <a:rPr kumimoji="0" lang="da-DK" sz="900" b="1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libri" pitchFamily="34" charset="0"/>
                                                              <a:ea typeface="Times New Roman" pitchFamily="18" charset="0"/>
                                                              <a:cs typeface="Times New Roman" pitchFamily="18" charset="0"/>
                                                            </a:rPr>
                                                            <a:t>1. fase</a:t>
                                                          </a:r>
                                                          <a:endParaRPr kumimoji="0" lang="da-DK" sz="8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Arial" pitchFamily="34" charset="0"/>
                                                          </a:endParaRPr>
                                                        </a:p>
                                                        <a:p>
                                                          <a:pPr marL="0" marR="0" lvl="0" indent="0" algn="ctr" defTabSz="914400" rtl="0" eaLnBrk="0" fontAlgn="base" latinLnBrk="0" hangingPunct="0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</a:pPr>
                                                          <a:r>
                                                            <a:rPr kumimoji="0" lang="da-DK" sz="900" b="0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libri" pitchFamily="34" charset="0"/>
                                                              <a:ea typeface="Times New Roman" pitchFamily="18" charset="0"/>
                                                              <a:cs typeface="Times New Roman" pitchFamily="18" charset="0"/>
                                                            </a:rPr>
                                                            <a:t>Inkluderede dokumenter</a:t>
                                                          </a:r>
                                                          <a:endParaRPr kumimoji="0" lang="da-DK" sz="8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Arial" pitchFamily="34" charset="0"/>
                                                          </a:endParaRPr>
                                                        </a:p>
                                                        <a:p>
                                                          <a:pPr marL="0" marR="0" lvl="0" indent="0" algn="l" defTabSz="914400" rtl="0" eaLnBrk="0" fontAlgn="base" latinLnBrk="0" hangingPunct="0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</a:pPr>
                                                          <a:endParaRPr kumimoji="0" lang="da-DK" sz="18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Arial" pitchFamily="34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4120" name="Group 2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2703" y="1491"/>
                                                          <a:ext cx="11629" cy="7203"/>
                                                          <a:chOff x="2703" y="1491"/>
                                                          <a:chExt cx="11629" cy="7203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4154" name="AutoShape 58"/>
                                                          <p:cNvSpPr>
                                                            <a:spLocks noChangeShapeType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703" y="8110"/>
                                                            <a:ext cx="0" cy="503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da-DK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4121" name="Group 25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2703" y="1491"/>
                                                            <a:ext cx="11629" cy="7203"/>
                                                            <a:chOff x="2703" y="1491"/>
                                                            <a:chExt cx="11629" cy="7203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4153" name="AutoShape 57"/>
                                                            <p:cNvSpPr>
                                                              <a:spLocks noChangeShapeType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2703" y="8613"/>
                                                              <a:ext cx="3762" cy="0"/>
                                                            </a:xfrm>
                                                            <a:prstGeom prst="straightConnector1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9525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round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 vert="horz" wrap="square" lIns="91440" tIns="45720" rIns="91440" bIns="45720" numCol="1" anchor="t" anchorCtr="0" compatLnSpc="1">
                                                              <a:prstTxWarp prst="textNoShape">
                                                                <a:avLst/>
                                                              </a:prstTxWarp>
                                                            </a:bodyPr>
                                                            <a:lstStyle/>
                                                            <a:p>
                                                              <a:endParaRPr lang="da-DK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4122" name="Group 26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6465" y="1491"/>
                                                              <a:ext cx="7867" cy="7203"/>
                                                              <a:chOff x="6465" y="1491"/>
                                                              <a:chExt cx="7867" cy="7203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4152" name="AutoShape 56"/>
                                                              <p:cNvSpPr>
                                                                <a:spLocks noChangeShapeType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flipV="1">
                                                                <a:off x="6465" y="2038"/>
                                                                <a:ext cx="0" cy="6575"/>
                                                              </a:xfrm>
                                                              <a:prstGeom prst="straightConnector1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da-DK"/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4123" name="Group 27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6465" y="1491"/>
                                                                <a:ext cx="7867" cy="7203"/>
                                                                <a:chOff x="6465" y="1491"/>
                                                                <a:chExt cx="7867" cy="7203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4151" name="AutoShape 55"/>
                                                                <p:cNvSpPr>
                                                                  <a:spLocks noChangeShapeType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6465" y="2038"/>
                                                                  <a:ext cx="599" cy="0"/>
                                                                </a:xfrm>
                                                                <a:prstGeom prst="straightConnector1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 w="9525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da-DK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4124" name="Group 28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7064" y="1491"/>
                                                                  <a:ext cx="7268" cy="7203"/>
                                                                  <a:chOff x="7064" y="1491"/>
                                                                  <a:chExt cx="7268" cy="7203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4150" name="Text Box 54"/>
                                                                  <p:cNvSpPr txBox="1">
                                                                    <a:spLocks noChangeArrowheads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7064" y="1494"/>
                                                                    <a:ext cx="1956" cy="1152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FFFFFF"/>
                                                                  </a:solidFill>
                                                                  <a:ln w="9525">
                                                                    <a:solidFill>
                                                                      <a:srgbClr val="000000"/>
                                                                    </a:solidFill>
                                                                    <a:miter lim="800000"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 vert="horz" wrap="square" lIns="91440" tIns="45720" rIns="91440" bIns="45720" numCol="1" anchor="t" anchorCtr="0" compatLnSpc="1">
                                                                    <a:prstTxWarp prst="textNoShape">
                                                                      <a:avLst/>
                                                                    </a:prstTxWarp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ct val="0"/>
                                                                      </a:spcBef>
                                                                      <a:spcAft>
                                                                        <a:spcPct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</a:pPr>
                                                                    <a:r>
                                                                      <a:rPr kumimoji="0" lang="da-DK" sz="900" b="1" i="0" u="none" strike="noStrike" cap="none" normalizeH="0" baseline="0" smtClean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effectLst/>
                                                                        <a:latin typeface="Calibri" pitchFamily="34" charset="0"/>
                                                                        <a:ea typeface="Times New Roman" pitchFamily="18" charset="0"/>
                                                                        <a:cs typeface="Times New Roman" pitchFamily="18" charset="0"/>
                                                                      </a:rPr>
                                                                      <a:t>Fremskaffede dokumenter</a:t>
                                                                    </a:r>
                                                                    <a:endParaRPr kumimoji="0" lang="da-DK" sz="1800" b="0" i="0" u="none" strike="noStrike" cap="none" normalizeH="0" baseline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effectLst/>
                                                                      <a:latin typeface="Arial" pitchFamily="34" charset="0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4125" name="Group 29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7064" y="1491"/>
                                                                    <a:ext cx="7268" cy="7203"/>
                                                                    <a:chOff x="7064" y="1491"/>
                                                                    <a:chExt cx="7268" cy="7203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4149" name="AutoShape 53"/>
                                                                    <p:cNvSpPr>
                                                                      <a:spLocks noChangeShapeType="1"/>
                                                                    </p:cNvSpPr>
                                                                    <p:nvPr/>
                                                                  </p:nvSpPr>
                                                                  <p:spPr bwMode="auto">
                                                                    <a:xfrm>
                                                                      <a:off x="8002" y="2649"/>
                                                                      <a:ext cx="0" cy="693"/>
                                                                    </a:xfrm>
                                                                    <a:prstGeom prst="straightConnector1">
                                                                      <a:avLst/>
                                                                    </a:prstGeom>
                                                                    <a:noFill/>
                                                                    <a:ln w="9525">
                                                                      <a:solidFill>
                                                                        <a:srgbClr val="000000"/>
                                                                      </a:solidFill>
                                                                      <a:round/>
                                                                      <a:headEnd/>
                                                                      <a:tailEnd/>
                                                                    </a:ln>
                                                                  </p:spPr>
                                                                  <p:txBody>
                                                                    <a:bodyPr vert="horz" wrap="square" lIns="91440" tIns="45720" rIns="91440" bIns="45720" numCol="1" anchor="t" anchorCtr="0" compatLnSpc="1">
                                                                      <a:prstTxWarp prst="textNoShape">
                                                                        <a:avLst/>
                                                                      </a:prstTxWarp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endParaRPr lang="da-DK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4126" name="Group 30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7064" y="1491"/>
                                                                      <a:ext cx="7268" cy="7203"/>
                                                                      <a:chOff x="7064" y="1491"/>
                                                                      <a:chExt cx="7268" cy="7203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4148" name="Text Box 52"/>
                                                                      <p:cNvSpPr txBox="1">
                                                                        <a:spLocks noChangeArrowheads="1"/>
                                                                      </p:cNvSpPr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>
                                                                        <a:off x="7064" y="3350"/>
                                                                        <a:ext cx="2024" cy="1216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FFFFFF"/>
                                                                      </a:solidFill>
                                                                      <a:ln w="9525">
                                                                        <a:solidFill>
                                                                          <a:srgbClr val="000000"/>
                                                                        </a:solidFill>
                                                                        <a:miter lim="800000"/>
                                                                        <a:headEnd/>
                                                                        <a:tailEnd/>
                                                                      </a:ln>
                                                                    </p:spPr>
                                                                    <p:txBody>
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<a:prstTxWarp prst="textNoShape">
                                                                          <a:avLst/>
                                                                        </a:prstTxWarp>
                                                                      </a:bodyPr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</a:pPr>
                                                                        <a:r>
                                                                          <a:rPr kumimoji="0" lang="da-DK" sz="900" b="1" i="0" u="none" strike="noStrike" cap="none" normalizeH="0" baseline="0" dirty="0" smtClean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effectLst/>
                                                                            <a:latin typeface="Calibri" pitchFamily="34" charset="0"/>
                                                                            <a:ea typeface="Times New Roman" pitchFamily="18" charset="0"/>
                                                                            <a:cs typeface="Times New Roman" pitchFamily="18" charset="0"/>
                                                                          </a:rPr>
                                                                          <a:t>Fuldtekstscreening</a:t>
                                                                        </a:r>
                                                                        <a:endParaRPr kumimoji="0" lang="da-DK" sz="800" b="0" i="0" u="none" strike="noStrike" cap="none" normalizeH="0" baseline="0" dirty="0" smtClean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effectLst/>
                                                                          <a:latin typeface="Arial" pitchFamily="34" charset="0"/>
                                                                        </a:endParaRPr>
                                                                      </a:p>
                                                                      <a:p>
                                                                        <a:pPr marL="0" marR="0" lvl="0" indent="0" algn="ctr" defTabSz="914400" rtl="0" eaLnBrk="0" fontAlgn="base" latinLnBrk="0" hangingPunct="0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ct val="0"/>
                                                                          </a:spcBef>
                                                                          <a:spcAft>
                                                                            <a:spcPct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</a:pPr>
                                                                        <a:r>
                                                                          <a:rPr kumimoji="0" lang="da-DK" sz="900" b="0" i="0" u="none" strike="noStrike" cap="none" normalizeH="0" baseline="0" dirty="0" smtClean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effectLst/>
                                                                            <a:latin typeface="Calibri" pitchFamily="34" charset="0"/>
                                                                            <a:ea typeface="Times New Roman" pitchFamily="18" charset="0"/>
                                                                            <a:cs typeface="Times New Roman" pitchFamily="18" charset="0"/>
                                                                          </a:rPr>
                                                                          <a:t>Screening på baggrund af dokumentets tekst</a:t>
                                                                        </a:r>
                                                                        <a:endParaRPr kumimoji="0" lang="da-DK" sz="1800" b="0" i="0" u="none" strike="noStrike" cap="none" normalizeH="0" baseline="0" dirty="0" smtClean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effectLst/>
                                                                          <a:latin typeface="Arial" pitchFamily="34" charset="0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4127" name="Group 31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7064" y="1491"/>
                                                                        <a:ext cx="7268" cy="7203"/>
                                                                        <a:chOff x="7064" y="1491"/>
                                                                        <a:chExt cx="7268" cy="7203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4147" name="AutoShape 51"/>
                                                                        <p:cNvSpPr>
                                                                          <a:spLocks noChangeShapeType="1"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8002" y="4566"/>
                                                                          <a:ext cx="0" cy="679"/>
                                                                        </a:xfrm>
                                                                        <a:prstGeom prst="straightConnector1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  <a:ln w="9525">
                                                                          <a:solidFill>
                                                                            <a:srgbClr val="000000"/>
                                                                          </a:solidFill>
                                                                          <a:round/>
                                                                          <a:headEnd/>
                                                                          <a:tailEnd/>
                                                                        </a:ln>
                                                                      </p:spPr>
                                                                      <p:txBody>
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<a:prstTxWarp prst="textNoShape">
                                                                            <a:avLst/>
                                                                          </a:prstTxWarp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endParaRPr lang="da-DK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4128" name="Group 32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7064" y="1491"/>
                                                                          <a:ext cx="7268" cy="7203"/>
                                                                          <a:chOff x="7064" y="1491"/>
                                                                          <a:chExt cx="7268" cy="7203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4146" name="Rectangle 50"/>
                                                                          <p:cNvSpPr>
                                                                            <a:spLocks noChangeArrowheads="1"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7064" y="5245"/>
                                                                            <a:ext cx="2024" cy="1155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FFFFFF"/>
                                                                          </a:solidFill>
                                                                          <a:ln w="9525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miter lim="800000"/>
                                                                            <a:headEnd/>
                                                                            <a:tailEnd/>
                                                                          </a:ln>
                                                                        </p:spPr>
                                                                        <p:txBody>
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<a:prstTxWarp prst="textNoShape">
                                                                              <a:avLst/>
                                                                            </a:prstTxWarp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</a:pPr>
                                                                            <a:r>
                                                                              <a:rPr kumimoji="0" lang="da-DK" sz="900" b="1" i="0" u="none" strike="noStrike" cap="none" normalizeH="0" baseline="0" smtClean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effectLst/>
                                                                                <a:latin typeface="Calibri" pitchFamily="34" charset="0"/>
                                                                                <a:ea typeface="Times New Roman" pitchFamily="18" charset="0"/>
                                                                                <a:cs typeface="Times New Roman" pitchFamily="18" charset="0"/>
                                                                              </a:rPr>
                                                                              <a:t>2. fase</a:t>
                                                                            </a:r>
                                                                            <a:endParaRPr kumimoji="0" lang="da-DK" sz="800" b="0" i="0" u="none" strike="noStrike" cap="none" normalizeH="0" baseline="0" smtClean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effectLst/>
                                                                              <a:latin typeface="Arial" pitchFamily="34" charset="0"/>
                                                                            </a:endParaRPr>
                                                                          </a:p>
                                                                          <a:p>
                                                                            <a:pPr marL="0" marR="0" lvl="0" indent="0" algn="ctr" defTabSz="914400" rtl="0" eaLnBrk="0" fontAlgn="base" latinLnBrk="0" hangingPunct="0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ct val="0"/>
                                                                              </a:spcBef>
                                                                              <a:spcAft>
                                                                                <a:spcPct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</a:pPr>
                                                                            <a:r>
                                                                              <a:rPr kumimoji="0" lang="da-DK" sz="900" b="0" i="0" u="none" strike="noStrike" cap="none" normalizeH="0" baseline="0" smtClean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effectLst/>
                                                                                <a:latin typeface="Calibri" pitchFamily="34" charset="0"/>
                                                                                <a:ea typeface="Times New Roman" pitchFamily="18" charset="0"/>
                                                                                <a:cs typeface="Times New Roman" pitchFamily="18" charset="0"/>
                                                                              </a:rPr>
                                                                              <a:t>Inkluderede dokumenter</a:t>
                                                                            </a:r>
                                                                            <a:endParaRPr kumimoji="0" lang="da-DK" sz="1800" b="0" i="0" u="none" strike="noStrike" cap="none" normalizeH="0" baseline="0" smtClean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effectLst/>
                                                                              <a:latin typeface="Arial" pitchFamily="34" charset="0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4129" name="Group 33"/>
                                                                          <p:cNvGrpSpPr>
                                                                            <a:grpSpLocks/>
                                                                          </p:cNvGrpSpPr>
                                                                          <p:nvPr/>
                                                                        </p:nvGrpSpPr>
                                                                        <p:grpSpPr bwMode="auto">
                                                                          <a:xfrm>
                                                                            <a:off x="7064" y="1491"/>
                                                                            <a:ext cx="7268" cy="7203"/>
                                                                            <a:chOff x="7064" y="1491"/>
                                                                            <a:chExt cx="7268" cy="7203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4145" name="AutoShape 49"/>
                                                                            <p:cNvSpPr>
                                                                              <a:spLocks noChangeShapeType="1"/>
                                                                            </p:cNvSpPr>
                                                                            <p:nvPr/>
                                                                          </p:nvSpPr>
                                                                          <p:spPr bwMode="auto">
                                                                            <a:xfrm>
                                                                              <a:off x="8002" y="6408"/>
                                                                              <a:ext cx="1" cy="679"/>
                                                                            </a:xfrm>
                                                                            <a:prstGeom prst="straightConnector1">
                                                                              <a:avLst/>
                                                                            </a:prstGeom>
                                                                            <a:noFill/>
                                                                            <a:ln w="9525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prstDash val="dash"/>
                                                                              <a:round/>
                                                                              <a:headEnd/>
                                                                              <a:tailEnd/>
                                                                            </a:ln>
                                                                          </p:spPr>
                                                                          <p:txBody>
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<a:prstTxWarp prst="textNoShape">
                                                                                <a:avLst/>
                                                                              </a:prstTxWarp>
                                                                            </a:bodyPr>
                                                                            <a:lstStyle/>
                                                                            <a:p>
                                                                              <a:endParaRPr lang="da-DK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4130" name="Group 34"/>
                                                                            <p:cNvGrpSpPr>
                                                                              <a:grpSpLocks/>
                                                                            </p:cNvGrpSpPr>
                                                                            <p:nvPr/>
                                                                          </p:nvGrpSpPr>
                                                                          <p:grpSpPr bwMode="auto">
                                                                            <a:xfrm>
                                                                              <a:off x="7064" y="1491"/>
                                                                              <a:ext cx="7268" cy="7203"/>
                                                                              <a:chOff x="7064" y="1491"/>
                                                                              <a:chExt cx="7268" cy="7203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4144" name="Rectangle 48"/>
                                                                              <p:cNvSpPr>
                                                                                <a:spLocks noChangeArrowheads="1"/>
                                                                              </p:cNvSpPr>
                                                                              <p:nvPr/>
                                                                            </p:nvSpPr>
                                                                            <p:spPr bwMode="auto">
                                                                              <a:xfrm>
                                                                                <a:off x="7064" y="7087"/>
                                                                                <a:ext cx="2024" cy="1132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FFFFFF"/>
                                                                              </a:solidFill>
                                                                              <a:ln w="9525">
                                                                                <a:solidFill>
                                                                                  <a:srgbClr val="000000"/>
                                                                                </a:solidFill>
                                                                                <a:prstDash val="dash"/>
                                                                                <a:miter lim="800000"/>
                                                                                <a:headEnd/>
                                                                                <a:tailEnd/>
                                                                              </a:ln>
                                                                            </p:spPr>
                                                                            <p:txBody>
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<a:prstTxWarp prst="textNoShape">
                                                                                  <a:avLst/>
                                                                                </a:prstTxWarp>
                                                                              </a:bodyPr>
                                                                              <a:lstStyle/>
                                                                              <a:p>
        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</a:pPr>
                                                                                <a:r>
                                                                                  <a:rPr kumimoji="0" lang="da-DK" sz="900" b="1" i="0" u="none" strike="noStrike" cap="none" normalizeH="0" baseline="0" smtClean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latin typeface="Calibri" pitchFamily="34" charset="0"/>
                                                                                    <a:ea typeface="Times New Roman" pitchFamily="18" charset="0"/>
                                                                                    <a:cs typeface="Times New Roman" pitchFamily="18" charset="0"/>
                                                                                  </a:rPr>
                                                                                  <a:t>Dataekstraktion</a:t>
                                                                                </a:r>
                                                                                <a:endParaRPr kumimoji="0" lang="da-DK" sz="800" b="0" i="0" u="none" strike="noStrike" cap="none" normalizeH="0" baseline="0" smtClean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latin typeface="Arial" pitchFamily="34" charset="0"/>
                                                                                </a:endParaRPr>
                                                                              </a:p>
                                                                              <a:p>
                                                                                <a:pPr marL="0" marR="0" lvl="0" indent="0" algn="ctr" defTabSz="914400" rtl="0" eaLnBrk="0" fontAlgn="base" latinLnBrk="0" hangingPunct="0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ct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ct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</a:pPr>
                                                                                <a:r>
                                                                                  <a:rPr kumimoji="0" lang="da-DK" sz="900" b="0" i="0" u="none" strike="noStrike" cap="none" normalizeH="0" baseline="0" smtClean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latin typeface="Calibri" pitchFamily="34" charset="0"/>
                                                                                    <a:ea typeface="Times New Roman" pitchFamily="18" charset="0"/>
                                                                                    <a:cs typeface="Times New Roman" pitchFamily="18" charset="0"/>
                                                                                  </a:rPr>
                                                                                  <a:t>Genbeskrivelse af inkluderede studier</a:t>
                                                                                </a:r>
                                                                                <a:endParaRPr kumimoji="0" lang="da-DK" sz="1800" b="0" i="0" u="none" strike="noStrike" cap="none" normalizeH="0" baseline="0" smtClean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latin typeface="Arial" pitchFamily="34" charset="0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4131" name="Group 35"/>
                                                                              <p:cNvGrpSpPr>
                                                                                <a:grpSpLocks/>
                                                                              </p:cNvGrpSpPr>
                                                                              <p:nvPr/>
                                                                            </p:nvGrpSpPr>
                                                                            <p:grpSpPr bwMode="auto">
                                                                              <a:xfrm>
                                                                                <a:off x="8002" y="1491"/>
                                                                                <a:ext cx="6330" cy="7203"/>
                                                                                <a:chOff x="8002" y="1491"/>
                                                                                <a:chExt cx="6330" cy="7203"/>
                                                                              </a:xfrm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4143" name="AutoShape 47"/>
                                                                                <p:cNvSpPr>
                                                                                  <a:spLocks noChangeShapeType="1"/>
                                                                                </p:cNvSpPr>
                                                                                <p:nvPr/>
                                                                              </p:nvSpPr>
                                                                              <p:spPr bwMode="auto">
                                                                                <a:xfrm>
                                                                                  <a:off x="8002" y="8694"/>
                                                                                  <a:ext cx="3735" cy="0"/>
                                                                                </a:xfrm>
                                                                                <a:prstGeom prst="straightConnector1">
                                                                                  <a:avLst/>
                                                                                </a:prstGeom>
                                                                                <a:noFill/>
                                                                                <a:ln w="9525">
                                                                                  <a:solidFill>
                                                                                    <a:srgbClr val="000000"/>
                                                                                  </a:solidFill>
                                                                                  <a:prstDash val="dash"/>
                                                                                  <a:round/>
                                                                                  <a:headEnd/>
                                                                                  <a:tailEnd/>
                                                                                </a:ln>
                                                                              </p:spPr>
                                                                              <p:txBody>
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<a:prstTxWarp prst="textNoShape">
                                                                                    <a:avLst/>
                                                                                  </a:prstTxWarp>
                                                                                </a:bodyPr>
                                                                                <a:lstStyle/>
                                                                                <a:p>
                                                                                  <a:endParaRPr lang="da-DK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grpSp>
                                                                              <p:nvGrpSpPr>
                                                                                <p:cNvPr id="4132" name="Group 36"/>
                                                                                <p:cNvGrpSpPr>
                                                                                  <a:grpSpLocks/>
                                                                                </p:cNvGrpSpPr>
                                                                                <p:nvPr/>
                                                                              </p:nvGrpSpPr>
                                                                              <p:grpSpPr bwMode="auto">
                                                                                <a:xfrm>
                                                                                  <a:off x="11737" y="1491"/>
                                                                                  <a:ext cx="2595" cy="7203"/>
                                                                                  <a:chOff x="11737" y="1491"/>
                                                                                  <a:chExt cx="2595" cy="7203"/>
                                                                                </a:xfrm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4142" name="AutoShape 46"/>
                                                                                  <p:cNvSpPr>
                                                                                    <a:spLocks noChangeShapeType="1"/>
                                                                                  </p:cNvSpPr>
                                                                                  <p:nvPr/>
                                                                                </p:nvSpPr>
                                                                                <p:spPr bwMode="auto">
                                                                                  <a:xfrm flipV="1">
                                                                                    <a:off x="11737" y="2119"/>
                                                                                    <a:ext cx="0" cy="6575"/>
                                                                                  </a:xfrm>
                                                                                  <a:prstGeom prst="straightConnector1">
                                                                                    <a:avLst/>
                                                                                  </a:prstGeom>
                                                                                  <a:noFill/>
                                                                                  <a:ln w="9525">
                                                                                    <a:solidFill>
                                                                                      <a:srgbClr val="000000"/>
                                                                                    </a:solidFill>
                                                                                    <a:prstDash val="dash"/>
                                                                                    <a:round/>
                                                                                    <a:headEnd/>
                                                                                    <a:tailEnd/>
                                                                                  </a:ln>
                                                                                </p:spPr>
                                                                                <p:txBody>
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<a:prstTxWarp prst="textNoShape">
                                                                                      <a:avLst/>
                                                                                    </a:prstTxWarp>
                                                                                  </a:bodyPr>
                                                                                  <a:lstStyle/>
                                                                                  <a:p>
                                                                                    <a:endParaRPr lang="da-DK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4141" name="AutoShape 45"/>
                                                                                  <p:cNvSpPr>
                                                                                    <a:spLocks noChangeShapeType="1"/>
                                                                                  </p:cNvSpPr>
                                                                                  <p:nvPr/>
                                                                                </p:nvSpPr>
                                                                                <p:spPr bwMode="auto">
                                                                                  <a:xfrm>
                                                                                    <a:off x="11737" y="2119"/>
                                                                                    <a:ext cx="571" cy="0"/>
                                                                                  </a:xfrm>
                                                                                  <a:prstGeom prst="straightConnector1">
                                                                                    <a:avLst/>
                                                                                  </a:prstGeom>
                                                                                  <a:noFill/>
                                                                                  <a:ln w="9525">
                                                                                    <a:solidFill>
                                                                                      <a:srgbClr val="000000"/>
                                                                                    </a:solidFill>
                                                                                    <a:prstDash val="dash"/>
                                                                                    <a:round/>
                                                                                    <a:headEnd/>
                                                                                    <a:tailEnd/>
                                                                                  </a:ln>
                                                                                </p:spPr>
                                                                                <p:txBody>
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<a:prstTxWarp prst="textNoShape">
                                                                                      <a:avLst/>
                                                                                    </a:prstTxWarp>
                                                                                  </a:bodyPr>
                                                                                  <a:lstStyle/>
                                                                                  <a:p>
                                                                                    <a:endParaRPr lang="da-DK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grpSp>
                                                                                <p:nvGrpSpPr>
                                                                                  <p:cNvPr id="4133" name="Group 37"/>
                                                                                  <p:cNvGrpSpPr>
                                                                                    <a:grpSpLocks/>
                                                                                  </p:cNvGrpSpPr>
                                                                                  <p:nvPr/>
                                                                                </p:nvGrpSpPr>
                                                                                <p:grpSpPr bwMode="auto">
                                                                                  <a:xfrm>
                                                                                    <a:off x="12282" y="1491"/>
                                                                                    <a:ext cx="2050" cy="5112"/>
                                                                                    <a:chOff x="12282" y="1491"/>
                                                                                    <a:chExt cx="2050" cy="5112"/>
                                                                                  </a:xfrm>
                                                                                </p:grpSpPr>
                                                                                <p:sp>
                                                                                  <p:nvSpPr>
                                                                                    <p:cNvPr id="4140" name="Rectangle 44"/>
                                                                                    <p:cNvSpPr>
                                                                                      <a:spLocks noChangeArrowheads="1"/>
                                                                                    </p:cNvSpPr>
                                                                                    <p:nvPr/>
                                                                                  </p:nvSpPr>
                                                                                  <p:spPr bwMode="auto">
                                                                                    <a:xfrm>
                                                                                      <a:off x="12308" y="1491"/>
                                                                                      <a:ext cx="2024" cy="1223"/>
                                                                                    </a:xfrm>
                                                                                    <a:prstGeom prst="rect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FFFFFF"/>
                                                                                    </a:solidFill>
                                                                                    <a:ln w="9525">
                                                                                      <a:solidFill>
                                                                                        <a:srgbClr val="000000"/>
                                                                                      </a:solidFill>
                                                                                      <a:prstDash val="dash"/>
                                                                                      <a:miter lim="800000"/>
                                                                                      <a:headEnd/>
                                                                                      <a:tailEnd/>
                                                                                    </a:ln>
                                                                                  </p:spPr>
                                                                                  <p:txBody>
  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  <a:prstTxWarp prst="textNoShape">
                                                                                        <a:avLst/>
                                                                                      </a:prstTxWarp>
                                                                                    </a:bodyPr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tabLst/>
                                                                                      </a:pPr>
                                                                                      <a:r>
                                                                                        <a:rPr kumimoji="0" lang="da-DK" sz="900" b="1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Calibri" pitchFamily="34" charset="0"/>
                                                                                          <a:ea typeface="Times New Roman" pitchFamily="18" charset="0"/>
                                                                                          <a:cs typeface="Times New Roman" pitchFamily="18" charset="0"/>
                                                                                        </a:rPr>
                                                                                        <a:t>Forsknings-kortlægning</a:t>
                                                                                      </a:r>
                                                                                      <a:endParaRPr kumimoji="0" lang="da-DK" sz="800" b="0" i="0" u="none" strike="noStrike" cap="none" normalizeH="0" baseline="0" dirty="0" smtClean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schemeClr val="tx1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latin typeface="Arial" pitchFamily="34" charset="0"/>
                                                                                      </a:endParaRPr>
                                                                                    </a:p>
                                                                                    <a:p>
                                                                                      <a:pPr marL="0" marR="0" lvl="0" indent="0" algn="ctr" defTabSz="914400" rtl="0" eaLnBrk="0" fontAlgn="base" latinLnBrk="0" hangingPunct="0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tabLst/>
                                                                                      </a:pPr>
                                                                                      <a:r>
                                                                                        <a:rPr kumimoji="0" lang="da-DK" sz="900" b="0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Calibri" pitchFamily="34" charset="0"/>
                                                                                          <a:ea typeface="Times New Roman" pitchFamily="18" charset="0"/>
                                                                                          <a:cs typeface="Times New Roman" pitchFamily="18" charset="0"/>
                                                                                        </a:rPr>
                                                                                        <a:t>Karakteristik af de inkluderede studier</a:t>
                                                                                      </a:r>
                                                                                      <a:endParaRPr kumimoji="0" lang="da-DK" sz="800" b="0" i="0" u="none" strike="noStrike" cap="none" normalizeH="0" baseline="0" dirty="0" smtClean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schemeClr val="tx1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latin typeface="Arial" pitchFamily="34" charset="0"/>
                                                                                      </a:endParaRPr>
                                                                                    </a:p>
                                                                                    <a:p>
                                                                                      <a:pPr marL="0" marR="0" lvl="0" indent="0" algn="l" defTabSz="914400" rtl="0" eaLnBrk="0" fontAlgn="base" latinLnBrk="0" hangingPunct="0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ct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ct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tabLst/>
                                                                                      </a:pPr>
                                                                                      <a:endParaRPr kumimoji="0" lang="da-DK" sz="1800" b="0" i="0" u="none" strike="noStrike" cap="none" normalizeH="0" baseline="0" dirty="0" smtClean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schemeClr val="tx1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latin typeface="Arial" pitchFamily="34" charset="0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4139" name="AutoShape 43"/>
                                                                                    <p:cNvSpPr>
                                                                                      <a:spLocks noChangeShapeType="1"/>
                                                                                    </p:cNvSpPr>
                                                                                    <p:nvPr/>
                                                                                  </p:nvSpPr>
                                                                                  <p:spPr bwMode="auto">
                                                                                    <a:xfrm>
                                                                                      <a:off x="13286" y="2717"/>
                                                                                      <a:ext cx="0" cy="686"/>
                                                                                    </a:xfrm>
                                                                                    <a:prstGeom prst="straightConnector1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noFill/>
                                                                                    <a:ln w="9525">
                                                                                      <a:solidFill>
                                                                                        <a:srgbClr val="000000"/>
                                                                                      </a:solidFill>
                                                                                      <a:prstDash val="dash"/>
                                                                                      <a:round/>
                                                                                      <a:headEnd/>
                                                                                      <a:tailEnd/>
                                                                                    </a:ln>
                                                                                  </p:spPr>
                                                                                  <p:txBody>
  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  <a:prstTxWarp prst="textNoShape">
                                                                                        <a:avLst/>
                                                                                      </a:prstTxWarp>
                                                                                    </a:bodyPr>
                                                                                    <a:lstStyle/>
                                                                                    <a:p>
                                                                                      <a:endParaRPr lang="da-DK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4134" name="Group 38"/>
                                                                                    <p:cNvGrpSpPr>
                                                                                      <a:grpSpLocks/>
                                                                                    </p:cNvGrpSpPr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 bwMode="auto">
                                                                                    <a:xfrm>
                                                                                      <a:off x="12282" y="3403"/>
                                                                                      <a:ext cx="2050" cy="3200"/>
                                                                                      <a:chOff x="12282" y="3403"/>
                                                                                      <a:chExt cx="2050" cy="3200"/>
                                                                                    </a:xfrm>
                                                                                  </p:grpSpPr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4138" name="Rectangle 42"/>
                                                                                      <p:cNvSpPr>
                                                                                        <a:spLocks noChangeArrowheads="1"/>
                                                                                      </p:cNvSpPr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 bwMode="auto">
                                                                                      <a:xfrm>
                                                                                        <a:off x="12308" y="3403"/>
                                                                                        <a:ext cx="2024" cy="1155"/>
                                                                                      </a:xfrm>
                                                                                      <a:prstGeom prst="rect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FFFFFF"/>
                                                                                      </a:solidFill>
                                                                                      <a:ln w="9525">
                                                                                        <a:solidFill>
                                                                                          <a:srgbClr val="000000"/>
                                                                                        </a:solidFill>
                                                                                        <a:prstDash val="dash"/>
                                                                                        <a:miter lim="800000"/>
                                                                                        <a:headEnd/>
                                                                                        <a:tailEnd/>
                                                                                      </a:ln>
                                                                                    </p:spPr>
                                                                                    <p:txBody>
    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    <a:prstTxWarp prst="textNoShape">
                                                                                          <a:avLst/>
                                                                                        </a:prstTxWarp>
                                                                                      </a:bodyPr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ct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ct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tabLst/>
                                                                                        </a:pPr>
                                                                                        <a:r>
                                                                                          <a:rPr kumimoji="0" lang="da-DK" sz="900" b="1" i="0" u="none" strike="noStrike" cap="none" normalizeH="0" baseline="0" dirty="0" smtClean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schemeClr val="tx1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latin typeface="Calibri" pitchFamily="34" charset="0"/>
                                                                                            <a:ea typeface="Times New Roman" pitchFamily="18" charset="0"/>
                                                                                            <a:cs typeface="Times New Roman" pitchFamily="18" charset="0"/>
                                                                                          </a:rPr>
                                                                                          <a:t>Narrativ syntese</a:t>
                                                                                        </a:r>
                                                                                        <a:endParaRPr kumimoji="0" lang="da-DK" sz="800" b="0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Arial" pitchFamily="34" charset="0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  <a:p>
                                                                                        <a:pPr marL="0" marR="0" lvl="0" indent="0" algn="ctr" defTabSz="914400" rtl="0" eaLnBrk="0" fontAlgn="base" latinLnBrk="0" hangingPunct="0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ct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ct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tabLst/>
                                                                                        </a:pPr>
                                                                                        <a:r>
                                                                                          <a:rPr kumimoji="0" lang="da-DK" sz="900" b="0" i="0" u="none" strike="noStrike" cap="none" normalizeH="0" baseline="0" dirty="0" smtClean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schemeClr val="tx1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latin typeface="Calibri" pitchFamily="34" charset="0"/>
                                                                                            <a:ea typeface="Times New Roman" pitchFamily="18" charset="0"/>
                                                                                            <a:cs typeface="Times New Roman" pitchFamily="18" charset="0"/>
                                                                                          </a:rPr>
                                                                                          <a:t>Baseret på de inkluderede studier</a:t>
                                                                                        </a:r>
                                                                                        <a:endParaRPr kumimoji="0" lang="da-DK" sz="1800" b="0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Arial" pitchFamily="34" charset="0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4137" name="Rectangle 41"/>
                                                                                      <p:cNvSpPr>
                                                                                        <a:spLocks noChangeArrowheads="1"/>
                                                                                      </p:cNvSpPr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 bwMode="auto">
                                                                                      <a:xfrm>
                                                                                        <a:off x="12282" y="5367"/>
                                                                                        <a:ext cx="1956" cy="1236"/>
                                                                                      </a:xfrm>
                                                                                      <a:prstGeom prst="rect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FFFFFF"/>
                                                                                      </a:solidFill>
                                                                                      <a:ln w="9525">
                                                                                        <a:solidFill>
                                                                                          <a:srgbClr val="000000"/>
                                                                                        </a:solidFill>
                                                                                        <a:prstDash val="dash"/>
                                                                                        <a:miter lim="800000"/>
                                                                                        <a:headEnd/>
                                                                                        <a:tailEnd/>
                                                                                      </a:ln>
                                                                                    </p:spPr>
                                                                                    <p:txBody>
            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            <a:prstTxWarp prst="textNoShape">
                                                                                          <a:avLst/>
                                                                                        </a:prstTxWarp>
                                                                                      </a:bodyPr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base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ct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ct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tabLst/>
                                                                                        </a:pPr>
                                                                                        <a:r>
                                                                                          <a:rPr kumimoji="0" lang="da-DK" sz="900" b="1" i="0" u="none" strike="noStrike" cap="none" normalizeH="0" baseline="0" dirty="0" smtClean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schemeClr val="tx1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latin typeface="Calibri" pitchFamily="34" charset="0"/>
                                                                                            <a:ea typeface="Times New Roman" pitchFamily="18" charset="0"/>
                                                                                            <a:cs typeface="Times New Roman" pitchFamily="18" charset="0"/>
                                                                                          </a:rPr>
                                                                                          <a:t>Resultater og konklusion</a:t>
                                                                                        </a:r>
                                                                                        <a:endParaRPr kumimoji="0" lang="da-DK" sz="800" b="0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Arial" pitchFamily="34" charset="0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  <a:p>
                                                                                        <a:pPr marL="0" marR="0" lvl="0" indent="0" algn="l" defTabSz="914400" rtl="0" eaLnBrk="0" fontAlgn="base" latinLnBrk="0" hangingPunct="0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ct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ct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tabLst/>
                                                                                        </a:pPr>
                                                                                        <a:endParaRPr kumimoji="0" lang="da-DK" sz="1800" b="0" i="0" u="none" strike="noStrike" cap="none" normalizeH="0" baseline="0" dirty="0" smtClean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schemeClr val="tx1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latin typeface="Arial" pitchFamily="34" charset="0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</p:grpSp>
                                                                            </p:grpSp>
                                                                          </p:grpSp>
                                                                        </p:grp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88" name="AutoShape 43"/>
          <p:cNvSpPr>
            <a:spLocks noChangeShapeType="1"/>
          </p:cNvSpPr>
          <p:nvPr/>
        </p:nvSpPr>
        <p:spPr bwMode="auto">
          <a:xfrm>
            <a:off x="7668344" y="4077072"/>
            <a:ext cx="0" cy="4008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Strategier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7</a:t>
            </a:fld>
            <a:endParaRPr lang="da-DK"/>
          </a:p>
        </p:txBody>
      </p:sp>
      <p:graphicFrame>
        <p:nvGraphicFramePr>
          <p:cNvPr id="7" name="Diagram 6"/>
          <p:cNvGraphicFramePr/>
          <p:nvPr/>
        </p:nvGraphicFramePr>
        <p:xfrm>
          <a:off x="899592" y="1700808"/>
          <a:ext cx="7416824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7772400" cy="1362075"/>
          </a:xfrm>
        </p:spPr>
        <p:txBody>
          <a:bodyPr/>
          <a:lstStyle/>
          <a:p>
            <a:pPr algn="ctr"/>
            <a:r>
              <a:rPr lang="da-DK" sz="9600" cap="none" dirty="0" smtClean="0">
                <a:latin typeface="Times New Roman" pitchFamily="18" charset="0"/>
                <a:cs typeface="Times New Roman" pitchFamily="18" charset="0"/>
              </a:rPr>
              <a:t>Tak!</a:t>
            </a:r>
            <a:endParaRPr lang="da-DK" sz="96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9CC1A-86E3-4B0A-97A4-398FFEC4CC73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467544" y="5877272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Times New Roman" pitchFamily="18" charset="0"/>
                <a:cs typeface="Times New Roman" pitchFamily="18" charset="0"/>
              </a:rPr>
              <a:t>For spørgsmål eller kommentarer kontakt: </a:t>
            </a:r>
            <a:r>
              <a:rPr lang="da-DK" sz="12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tkn@dpu.dk</a:t>
            </a:r>
            <a:r>
              <a:rPr lang="da-DK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a-DK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bygning_-_Skabelon[1]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Brobygning_-_Skabelon[1]</Template>
  <TotalTime>827</TotalTime>
  <Words>645</Words>
  <Application>Microsoft Office PowerPoint</Application>
  <PresentationFormat>Skærmshow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4" baseType="lpstr">
      <vt:lpstr>Arial</vt:lpstr>
      <vt:lpstr>AU Passata</vt:lpstr>
      <vt:lpstr>Times New Roman</vt:lpstr>
      <vt:lpstr>Calibri</vt:lpstr>
      <vt:lpstr>Arial Black</vt:lpstr>
      <vt:lpstr>Brobygning_-_Skabelon[1]</vt:lpstr>
      <vt:lpstr>Internationalt review</vt:lpstr>
      <vt:lpstr>Teori og praksis i professionsbacheloruddannelserne – et systematisk review</vt:lpstr>
      <vt:lpstr>Identifikation af primærstudier</vt:lpstr>
      <vt:lpstr>Kriterier for inklusion og eksklusion</vt:lpstr>
      <vt:lpstr>Forståelser af teori og praksis</vt:lpstr>
      <vt:lpstr>Arbejdsproces</vt:lpstr>
      <vt:lpstr>Strategier</vt:lpstr>
      <vt:lpstr>Tak!</vt:lpstr>
    </vt:vector>
  </TitlesOfParts>
  <Company>DPU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stln</dc:creator>
  <cp:lastModifiedBy>Per Fibæk Laursern</cp:lastModifiedBy>
  <cp:revision>60</cp:revision>
  <dcterms:created xsi:type="dcterms:W3CDTF">2011-08-29T08:30:55Z</dcterms:created>
  <dcterms:modified xsi:type="dcterms:W3CDTF">2011-10-20T12:54:14Z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