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63" r:id="rId3"/>
    <p:sldId id="264" r:id="rId4"/>
    <p:sldId id="300" r:id="rId5"/>
    <p:sldId id="258" r:id="rId6"/>
    <p:sldId id="298" r:id="rId7"/>
    <p:sldId id="266" r:id="rId8"/>
    <p:sldId id="261" r:id="rId9"/>
    <p:sldId id="268" r:id="rId10"/>
    <p:sldId id="303" r:id="rId11"/>
    <p:sldId id="305" r:id="rId12"/>
    <p:sldId id="297" r:id="rId13"/>
    <p:sldId id="262" r:id="rId14"/>
    <p:sldId id="285" r:id="rId15"/>
    <p:sldId id="289" r:id="rId16"/>
    <p:sldId id="291" r:id="rId17"/>
    <p:sldId id="293" r:id="rId18"/>
    <p:sldId id="304" r:id="rId19"/>
    <p:sldId id="269" r:id="rId20"/>
    <p:sldId id="270" r:id="rId21"/>
    <p:sldId id="271" r:id="rId22"/>
    <p:sldId id="273" r:id="rId23"/>
    <p:sldId id="274" r:id="rId24"/>
    <p:sldId id="275" r:id="rId25"/>
    <p:sldId id="276" r:id="rId26"/>
    <p:sldId id="283" r:id="rId27"/>
  </p:sldIdLst>
  <p:sldSz cx="9144000" cy="6858000" type="screen4x3"/>
  <p:notesSz cx="6669088" cy="9926638"/>
  <p:embeddedFontLst>
    <p:embeddedFont>
      <p:font typeface="AU Passata" pitchFamily="34" charset="0"/>
      <p:regular r:id="rId30"/>
      <p:bold r:id="rId31"/>
    </p:embeddedFont>
    <p:embeddedFont>
      <p:font typeface="Arial Black" pitchFamily="34" charset="0"/>
      <p:bold r:id="rId32"/>
    </p:embeddedFont>
  </p:embeddedFontLst>
  <p:defaultTextStyle>
    <a:defPPr>
      <a:defRPr lang="en-US"/>
    </a:defPPr>
    <a:lvl1pPr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4572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9144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3716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18288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198E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00" autoAdjust="0"/>
    <p:restoredTop sz="98171" autoAdjust="0"/>
  </p:normalViewPr>
  <p:slideViewPr>
    <p:cSldViewPr>
      <p:cViewPr varScale="1">
        <p:scale>
          <a:sx n="77" d="100"/>
          <a:sy n="77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endParaRPr lang="da-DK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endParaRPr lang="da-DK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endParaRPr lang="da-DK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fld id="{2E8EED55-16E4-437D-BF19-C50E38F114A8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fld id="{8B6428A2-CE38-4AC3-ACE3-9F915501C984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1619250"/>
            <a:ext cx="8421688" cy="949325"/>
          </a:xfrm>
        </p:spPr>
        <p:txBody>
          <a:bodyPr/>
          <a:lstStyle>
            <a:lvl1pPr>
              <a:lnSpc>
                <a:spcPts val="36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2935288"/>
            <a:ext cx="8421688" cy="334962"/>
          </a:xfrm>
        </p:spPr>
        <p:txBody>
          <a:bodyPr/>
          <a:lstStyle>
            <a:lvl1pPr marL="0" indent="0">
              <a:lnSpc>
                <a:spcPct val="97000"/>
              </a:lnSpc>
              <a:buFont typeface="AU Passata" pitchFamily="34" charset="0"/>
              <a:buNone/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395288" y="2781300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7556500" y="358775"/>
            <a:ext cx="1223963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grpSp>
        <p:nvGrpSpPr>
          <p:cNvPr id="3095" name="Group 23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3096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97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3107" name="bmkFldDate"/>
          <p:cNvSpPr txBox="1">
            <a:spLocks noChangeArrowheads="1"/>
          </p:cNvSpPr>
          <p:nvPr/>
        </p:nvSpPr>
        <p:spPr bwMode="auto">
          <a:xfrm>
            <a:off x="7556500" y="554038"/>
            <a:ext cx="122396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108" name="bmkFldMainEntity"/>
          <p:cNvSpPr txBox="1">
            <a:spLocks noChangeArrowheads="1"/>
          </p:cNvSpPr>
          <p:nvPr/>
        </p:nvSpPr>
        <p:spPr bwMode="auto">
          <a:xfrm>
            <a:off x="1120775" y="333375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</a:pPr>
            <a:r>
              <a:rPr lang="en-US" sz="1100" dirty="0" smtClean="0">
                <a:solidFill>
                  <a:schemeClr val="bg1"/>
                </a:solidFill>
              </a:rPr>
              <a:t>INSTITUT FOR UDDANNELSE OG PÆDAGOGIK</a:t>
            </a:r>
          </a:p>
          <a:p>
            <a:pPr>
              <a:lnSpc>
                <a:spcPct val="95000"/>
              </a:lnSpc>
            </a:pPr>
            <a:r>
              <a:rPr lang="en-US" sz="900" dirty="0" smtClean="0">
                <a:solidFill>
                  <a:schemeClr val="bg1"/>
                </a:solidFill>
              </a:rPr>
              <a:t>AARHUS </a:t>
            </a:r>
            <a:r>
              <a:rPr lang="en-US" sz="900" dirty="0">
                <a:solidFill>
                  <a:schemeClr val="bg1"/>
                </a:solidFill>
              </a:rPr>
              <a:t>UNIVERSITET</a:t>
            </a:r>
          </a:p>
        </p:txBody>
      </p:sp>
      <p:pic>
        <p:nvPicPr>
          <p:cNvPr id="3117" name="Picture 45" descr="Vej_negati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2300" y="3149600"/>
            <a:ext cx="2819400" cy="558800"/>
          </a:xfrm>
          <a:prstGeom prst="rect">
            <a:avLst/>
          </a:prstGeom>
          <a:noFill/>
        </p:spPr>
      </p:pic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250825" y="2636838"/>
            <a:ext cx="1081088" cy="54927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>
              <a:solidFill>
                <a:srgbClr val="F9198E"/>
              </a:solidFill>
            </a:endParaRPr>
          </a:p>
        </p:txBody>
      </p:sp>
      <p:pic>
        <p:nvPicPr>
          <p:cNvPr id="3132" name="Picture 60" descr="Formidlingsvej_DPU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6538" y="5876925"/>
            <a:ext cx="2162175" cy="4857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2B028A-6AD3-4950-97EE-623E4DBB2C2A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40513" y="1628775"/>
            <a:ext cx="2105025" cy="4533900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23850" y="1628775"/>
            <a:ext cx="6164263" cy="4533900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C6E4E6-BC2E-473F-8B8D-B375BABE8FB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D8E175-1595-4606-A65E-BBF36D4D4B47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09CC1A-86E3-4B0A-97A4-398FFEC4CC73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23850" y="2924175"/>
            <a:ext cx="4133850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10100" y="2924175"/>
            <a:ext cx="4135438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B24539-BD3E-44F5-A57B-9D71EEEDAEC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FACEED-4EEA-4F8C-8264-0670B915643E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2E857E-1B50-460A-89DD-98CD61866206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9C5BA0-9A5A-4226-9544-C5BF50355CF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D540F9-EE39-487D-88D9-0F3FF33E97FA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4D4D01-981A-44DF-9634-41E1A3652880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 descr="dpu_20090106-143229-6_28Mb.jpg"/>
          <p:cNvPicPr>
            <a:picLocks noChangeAspect="1"/>
          </p:cNvPicPr>
          <p:nvPr/>
        </p:nvPicPr>
        <p:blipFill>
          <a:blip r:embed="rId13" cstate="print">
            <a:lum bright="60000" contrast="-8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628775"/>
            <a:ext cx="84216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a-DK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2924175"/>
            <a:ext cx="842168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237288"/>
            <a:ext cx="21336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buFontTx/>
              <a:buNone/>
              <a:defRPr sz="900">
                <a:solidFill>
                  <a:schemeClr val="bg2"/>
                </a:solidFill>
              </a:defRPr>
            </a:lvl1pPr>
          </a:lstStyle>
          <a:p>
            <a:fld id="{A51380FE-F75B-4B37-B34D-C1953FDB837D}" type="slidenum">
              <a:rPr lang="da-DK"/>
              <a:pPr/>
              <a:t>‹nr.›</a:t>
            </a:fld>
            <a:endParaRPr lang="da-DK"/>
          </a:p>
        </p:txBody>
      </p:sp>
      <p:grpSp>
        <p:nvGrpSpPr>
          <p:cNvPr id="1045" name="Group 21"/>
          <p:cNvGrpSpPr>
            <a:grpSpLocks noChangeAspect="1"/>
          </p:cNvGrpSpPr>
          <p:nvPr/>
        </p:nvGrpSpPr>
        <p:grpSpPr bwMode="auto">
          <a:xfrm>
            <a:off x="358775" y="325413"/>
            <a:ext cx="590550" cy="295275"/>
            <a:chOff x="454" y="227"/>
            <a:chExt cx="384" cy="192"/>
          </a:xfrm>
        </p:grpSpPr>
        <p:sp>
          <p:nvSpPr>
            <p:cNvPr id="1046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7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054" name="bmkFldPresentationTitle"/>
          <p:cNvSpPr txBox="1">
            <a:spLocks noChangeArrowheads="1"/>
          </p:cNvSpPr>
          <p:nvPr/>
        </p:nvSpPr>
        <p:spPr bwMode="auto">
          <a:xfrm>
            <a:off x="5004048" y="548680"/>
            <a:ext cx="260985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r>
              <a:rPr lang="en-US" sz="900" dirty="0" smtClean="0">
                <a:solidFill>
                  <a:schemeClr val="accent2"/>
                </a:solidFill>
              </a:rPr>
              <a:t>DATO:</a:t>
            </a:r>
            <a:endParaRPr lang="en-US" sz="900" dirty="0">
              <a:solidFill>
                <a:schemeClr val="accent2"/>
              </a:solidFill>
            </a:endParaRPr>
          </a:p>
        </p:txBody>
      </p:sp>
      <p:sp>
        <p:nvSpPr>
          <p:cNvPr id="1055" name="bmkFldAuthorName"/>
          <p:cNvSpPr txBox="1">
            <a:spLocks noChangeArrowheads="1"/>
          </p:cNvSpPr>
          <p:nvPr/>
        </p:nvSpPr>
        <p:spPr bwMode="auto">
          <a:xfrm>
            <a:off x="5004048" y="332656"/>
            <a:ext cx="260985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r>
              <a:rPr lang="en-US" sz="900" dirty="0" smtClean="0">
                <a:solidFill>
                  <a:schemeClr val="accent2"/>
                </a:solidFill>
              </a:rPr>
              <a:t>NAVN:</a:t>
            </a:r>
            <a:endParaRPr lang="en-US" sz="900" dirty="0">
              <a:solidFill>
                <a:schemeClr val="accent2"/>
              </a:solidFill>
            </a:endParaRPr>
          </a:p>
        </p:txBody>
      </p:sp>
      <p:sp>
        <p:nvSpPr>
          <p:cNvPr id="1060" name="bmkFld2Date"/>
          <p:cNvSpPr txBox="1">
            <a:spLocks noChangeArrowheads="1"/>
          </p:cNvSpPr>
          <p:nvPr/>
        </p:nvSpPr>
        <p:spPr bwMode="auto">
          <a:xfrm>
            <a:off x="7556500" y="338014"/>
            <a:ext cx="122396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dirty="0">
              <a:solidFill>
                <a:schemeClr val="accent2"/>
              </a:solidFill>
            </a:endParaRPr>
          </a:p>
        </p:txBody>
      </p:sp>
      <p:sp>
        <p:nvSpPr>
          <p:cNvPr id="1064" name="bmkFld2MainEntity"/>
          <p:cNvSpPr txBox="1">
            <a:spLocks noChangeArrowheads="1"/>
          </p:cNvSpPr>
          <p:nvPr/>
        </p:nvSpPr>
        <p:spPr bwMode="auto">
          <a:xfrm>
            <a:off x="1120775" y="260648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</a:pPr>
            <a:r>
              <a:rPr lang="en-US" sz="1100" dirty="0" smtClean="0">
                <a:solidFill>
                  <a:schemeClr val="accent2"/>
                </a:solidFill>
              </a:rPr>
              <a:t>INSTITUT</a:t>
            </a:r>
            <a:r>
              <a:rPr lang="en-US" sz="1100" baseline="0" dirty="0" smtClean="0">
                <a:solidFill>
                  <a:schemeClr val="accent2"/>
                </a:solidFill>
              </a:rPr>
              <a:t> FOR UDDANNELSE OG PÆDAGOGIK</a:t>
            </a:r>
            <a:endParaRPr lang="en-US" sz="1100" dirty="0">
              <a:solidFill>
                <a:schemeClr val="accent2"/>
              </a:solidFill>
            </a:endParaRPr>
          </a:p>
          <a:p>
            <a:pPr>
              <a:lnSpc>
                <a:spcPct val="95000"/>
              </a:lnSpc>
            </a:pPr>
            <a:r>
              <a:rPr lang="en-US" sz="900" dirty="0">
                <a:solidFill>
                  <a:schemeClr val="accent2"/>
                </a:solidFill>
              </a:rPr>
              <a:t>AARHUS UNIVERSITET</a:t>
            </a:r>
          </a:p>
        </p:txBody>
      </p:sp>
      <p:sp>
        <p:nvSpPr>
          <p:cNvPr id="1066" name="Text Box 42"/>
          <p:cNvSpPr txBox="1">
            <a:spLocks noChangeArrowheads="1"/>
          </p:cNvSpPr>
          <p:nvPr/>
        </p:nvSpPr>
        <p:spPr bwMode="auto">
          <a:xfrm>
            <a:off x="1958975" y="2362200"/>
            <a:ext cx="184150" cy="54927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a-DK"/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611188" y="2773363"/>
            <a:ext cx="1403350" cy="0"/>
          </a:xfrm>
          <a:prstGeom prst="line">
            <a:avLst/>
          </a:prstGeom>
          <a:noFill/>
          <a:ln w="1778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179388" y="2636838"/>
            <a:ext cx="307975" cy="54927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a-DK" dirty="0">
                <a:solidFill>
                  <a:srgbClr val="F9198E"/>
                </a:solidFill>
                <a:latin typeface="Arial Black" pitchFamily="34" charset="0"/>
              </a:rPr>
              <a:t>*</a:t>
            </a:r>
          </a:p>
        </p:txBody>
      </p:sp>
      <p:pic>
        <p:nvPicPr>
          <p:cNvPr id="19" name="Billede 18" descr="akf_logo_navnetraek_2010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03848" y="332656"/>
            <a:ext cx="1368152" cy="328357"/>
          </a:xfrm>
          <a:prstGeom prst="rect">
            <a:avLst/>
          </a:prstGeom>
        </p:spPr>
      </p:pic>
      <p:pic>
        <p:nvPicPr>
          <p:cNvPr id="21" name="Billede 20" descr="resources_v_2266_153x57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644008" y="332656"/>
            <a:ext cx="864096" cy="321919"/>
          </a:xfrm>
          <a:prstGeom prst="rect">
            <a:avLst/>
          </a:prstGeom>
        </p:spPr>
      </p:pic>
      <p:sp>
        <p:nvSpPr>
          <p:cNvPr id="23" name="bmkFld2Date"/>
          <p:cNvSpPr txBox="1">
            <a:spLocks noChangeArrowheads="1"/>
          </p:cNvSpPr>
          <p:nvPr/>
        </p:nvSpPr>
        <p:spPr bwMode="auto">
          <a:xfrm>
            <a:off x="7708900" y="548680"/>
            <a:ext cx="122396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dirty="0">
              <a:solidFill>
                <a:schemeClr val="accent2"/>
              </a:solidFill>
            </a:endParaRPr>
          </a:p>
        </p:txBody>
      </p:sp>
      <p:pic>
        <p:nvPicPr>
          <p:cNvPr id="22" name="Billede 21" descr="IHA-logo.bmp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5580112" y="332656"/>
            <a:ext cx="1500966" cy="3098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9pPr>
    </p:titleStyle>
    <p:bodyStyle>
      <a:lvl1pPr marL="174625" indent="-174625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rtl="0" eaLnBrk="1" fontAlgn="base" hangingPunct="1">
        <a:lnSpc>
          <a:spcPct val="101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1400">
          <a:solidFill>
            <a:schemeClr val="tx1"/>
          </a:solidFill>
          <a:latin typeface="+mn-lt"/>
        </a:defRPr>
      </a:lvl2pPr>
      <a:lvl3pPr marL="544513" indent="-182563" algn="l" rtl="0" eaLnBrk="1" fontAlgn="base" hangingPunct="1">
        <a:lnSpc>
          <a:spcPct val="97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3pPr>
      <a:lvl4pPr marL="711200" indent="-165100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4pPr>
      <a:lvl5pPr marL="8953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5pPr>
      <a:lvl6pPr marL="13525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6pPr>
      <a:lvl7pPr marL="18097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7pPr>
      <a:lvl8pPr marL="22669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8pPr>
      <a:lvl9pPr marL="27241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Uddannelserne på tværs – oplæg til diskussion ved bordene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V. Lisbeth Haastrup, DPU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Forholdet</a:t>
            </a:r>
            <a:r>
              <a:rPr lang="en-GB" dirty="0" smtClean="0"/>
              <a:t> </a:t>
            </a:r>
            <a:r>
              <a:rPr lang="en-GB" dirty="0" err="1" smtClean="0"/>
              <a:t>mellem</a:t>
            </a:r>
            <a:r>
              <a:rPr lang="en-GB" dirty="0" smtClean="0"/>
              <a:t> </a:t>
            </a:r>
            <a:r>
              <a:rPr lang="en-GB" dirty="0" err="1" smtClean="0"/>
              <a:t>kulturelle</a:t>
            </a:r>
            <a:r>
              <a:rPr lang="en-GB" dirty="0" smtClean="0"/>
              <a:t> og </a:t>
            </a:r>
            <a:r>
              <a:rPr lang="en-GB" dirty="0" err="1" smtClean="0"/>
              <a:t>sociologiske</a:t>
            </a:r>
            <a:r>
              <a:rPr lang="en-GB" dirty="0" smtClean="0"/>
              <a:t> </a:t>
            </a:r>
            <a:r>
              <a:rPr lang="en-GB" dirty="0" err="1" smtClean="0"/>
              <a:t>analysekategorier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Ser </a:t>
            </a:r>
            <a:r>
              <a:rPr lang="en-GB" dirty="0" err="1" smtClean="0"/>
              <a:t>hver</a:t>
            </a:r>
            <a:r>
              <a:rPr lang="en-GB" dirty="0" smtClean="0"/>
              <a:t> sit - </a:t>
            </a:r>
            <a:r>
              <a:rPr lang="en-GB" dirty="0" err="1" smtClean="0"/>
              <a:t>supplerer</a:t>
            </a:r>
            <a:r>
              <a:rPr lang="en-GB" dirty="0" smtClean="0"/>
              <a:t>  </a:t>
            </a:r>
            <a:r>
              <a:rPr lang="en-GB" dirty="0" err="1" smtClean="0"/>
              <a:t>hinanden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err="1" smtClean="0"/>
              <a:t>Opsamling</a:t>
            </a:r>
            <a:r>
              <a:rPr lang="en-GB" dirty="0" smtClean="0"/>
              <a:t> på </a:t>
            </a:r>
            <a:r>
              <a:rPr lang="en-GB" dirty="0" err="1" smtClean="0"/>
              <a:t>livsformer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Opsamling</a:t>
            </a:r>
            <a:r>
              <a:rPr lang="en-GB" dirty="0" smtClean="0"/>
              <a:t> på </a:t>
            </a:r>
            <a:r>
              <a:rPr lang="en-GB" dirty="0" err="1" smtClean="0"/>
              <a:t>sociologiske</a:t>
            </a:r>
            <a:r>
              <a:rPr lang="en-GB" dirty="0" smtClean="0"/>
              <a:t> </a:t>
            </a:r>
            <a:r>
              <a:rPr lang="en-GB" dirty="0" err="1" smtClean="0"/>
              <a:t>statistiske</a:t>
            </a:r>
            <a:r>
              <a:rPr lang="en-GB" dirty="0" smtClean="0"/>
              <a:t> variable</a:t>
            </a: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10</a:t>
            </a:fld>
            <a:endParaRPr lang="da-D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Opsamling</a:t>
            </a:r>
            <a:r>
              <a:rPr lang="en-GB" dirty="0" smtClean="0"/>
              <a:t> på </a:t>
            </a:r>
            <a:r>
              <a:rPr lang="en-GB" dirty="0" err="1" smtClean="0"/>
              <a:t>livsformer</a:t>
            </a: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11</a:t>
            </a:fld>
            <a:endParaRPr lang="da-D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Relationer mellem livsformer i </a:t>
            </a:r>
            <a:r>
              <a:rPr lang="da-DK" dirty="0" err="1" smtClean="0"/>
              <a:t>professionsbachelorudannelserne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Uddannelsesplanlægning er tænkt ud fra karrierelivsformens begreber</a:t>
            </a:r>
          </a:p>
          <a:p>
            <a:r>
              <a:rPr lang="da-DK" dirty="0" smtClean="0"/>
              <a:t>Uddannelserne søges af studerende med alle livsformer.</a:t>
            </a:r>
          </a:p>
          <a:p>
            <a:r>
              <a:rPr lang="da-DK" dirty="0" smtClean="0"/>
              <a:t>Uddannelserne og de forskellige livsformer matcher ikke hinanden lige godt</a:t>
            </a:r>
          </a:p>
          <a:p>
            <a:r>
              <a:rPr lang="da-DK" dirty="0" smtClean="0"/>
              <a:t>Uddannelserne og de studerende søges generelt styret</a:t>
            </a:r>
          </a:p>
          <a:p>
            <a:pPr>
              <a:buNone/>
            </a:pPr>
            <a:r>
              <a:rPr lang="da-DK" dirty="0" smtClean="0"/>
              <a:t>    med formelle kontrolteknologier der passer til lønarbejderlivsform.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Sammenfald</a:t>
            </a:r>
            <a:r>
              <a:rPr lang="en-GB" dirty="0" smtClean="0"/>
              <a:t> og </a:t>
            </a:r>
            <a:r>
              <a:rPr lang="en-GB" dirty="0" err="1" smtClean="0"/>
              <a:t>forskel</a:t>
            </a:r>
            <a:r>
              <a:rPr lang="en-GB" dirty="0" smtClean="0"/>
              <a:t> I </a:t>
            </a:r>
            <a:r>
              <a:rPr lang="en-GB" dirty="0" err="1" smtClean="0"/>
              <a:t>livsformer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Sammenfald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dirty="0" smtClean="0"/>
              <a:t> </a:t>
            </a:r>
            <a:r>
              <a:rPr lang="en-GB" dirty="0" err="1" smtClean="0"/>
              <a:t>livsformer</a:t>
            </a:r>
            <a:r>
              <a:rPr lang="en-GB" dirty="0" smtClean="0"/>
              <a:t> </a:t>
            </a:r>
            <a:r>
              <a:rPr lang="en-GB" dirty="0" err="1" smtClean="0"/>
              <a:t>mellem</a:t>
            </a:r>
            <a:r>
              <a:rPr lang="en-GB" dirty="0" smtClean="0"/>
              <a:t> de </a:t>
            </a:r>
            <a:r>
              <a:rPr lang="en-GB" dirty="0" err="1" smtClean="0"/>
              <a:t>tre</a:t>
            </a:r>
            <a:r>
              <a:rPr lang="en-GB" dirty="0" smtClean="0"/>
              <a:t> </a:t>
            </a:r>
            <a:r>
              <a:rPr lang="en-GB" dirty="0" err="1" smtClean="0"/>
              <a:t>invovlerede</a:t>
            </a:r>
            <a:r>
              <a:rPr lang="en-GB" dirty="0" smtClean="0"/>
              <a:t> </a:t>
            </a:r>
            <a:r>
              <a:rPr lang="en-GB" dirty="0" err="1" smtClean="0"/>
              <a:t>parter</a:t>
            </a:r>
            <a:r>
              <a:rPr lang="en-GB" dirty="0" smtClean="0"/>
              <a:t> giver </a:t>
            </a:r>
            <a:r>
              <a:rPr lang="en-GB" dirty="0" err="1" smtClean="0"/>
              <a:t>styrke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</a:t>
            </a:r>
            <a:r>
              <a:rPr lang="en-GB" dirty="0" err="1" smtClean="0"/>
              <a:t>professionen</a:t>
            </a:r>
            <a:r>
              <a:rPr lang="en-GB" dirty="0" smtClean="0"/>
              <a:t>, </a:t>
            </a:r>
          </a:p>
          <a:p>
            <a:r>
              <a:rPr lang="en-GB" dirty="0" err="1" smtClean="0"/>
              <a:t>Fokus</a:t>
            </a:r>
            <a:r>
              <a:rPr lang="en-GB" dirty="0" smtClean="0"/>
              <a:t> på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faglige</a:t>
            </a:r>
            <a:r>
              <a:rPr lang="en-GB" dirty="0" smtClean="0"/>
              <a:t>, og </a:t>
            </a:r>
            <a:r>
              <a:rPr lang="en-GB" dirty="0" err="1" smtClean="0"/>
              <a:t>indforstået</a:t>
            </a:r>
            <a:r>
              <a:rPr lang="en-GB" dirty="0" smtClean="0"/>
              <a:t> </a:t>
            </a:r>
            <a:r>
              <a:rPr lang="en-GB" dirty="0" err="1" smtClean="0"/>
              <a:t>personlig</a:t>
            </a:r>
            <a:r>
              <a:rPr lang="en-GB" dirty="0" smtClean="0"/>
              <a:t> </a:t>
            </a:r>
            <a:r>
              <a:rPr lang="en-GB" dirty="0" err="1" smtClean="0"/>
              <a:t>dannelse</a:t>
            </a:r>
            <a:r>
              <a:rPr lang="en-GB" dirty="0" smtClean="0"/>
              <a:t> og </a:t>
            </a:r>
            <a:r>
              <a:rPr lang="en-GB" dirty="0" err="1" smtClean="0"/>
              <a:t>professionskultur</a:t>
            </a:r>
            <a:endParaRPr lang="en-GB" dirty="0" smtClean="0"/>
          </a:p>
          <a:p>
            <a:r>
              <a:rPr lang="en-GB" dirty="0" err="1" smtClean="0"/>
              <a:t>selektere</a:t>
            </a:r>
            <a:r>
              <a:rPr lang="en-GB" dirty="0" smtClean="0"/>
              <a:t> på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faglige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dirty="0" smtClean="0"/>
              <a:t>    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italesat</a:t>
            </a:r>
            <a:r>
              <a:rPr lang="en-GB" dirty="0" smtClean="0"/>
              <a:t> </a:t>
            </a:r>
            <a:r>
              <a:rPr lang="en-GB" dirty="0" err="1" smtClean="0"/>
              <a:t>selvfølgeligheder</a:t>
            </a:r>
            <a:r>
              <a:rPr lang="en-GB" dirty="0" smtClean="0"/>
              <a:t>  </a:t>
            </a:r>
            <a:r>
              <a:rPr lang="en-GB" dirty="0" err="1" smtClean="0"/>
              <a:t>reproducerer</a:t>
            </a:r>
            <a:r>
              <a:rPr lang="en-GB" dirty="0" smtClean="0"/>
              <a:t> </a:t>
            </a:r>
            <a:r>
              <a:rPr lang="en-GB" dirty="0" err="1" smtClean="0"/>
              <a:t>indre</a:t>
            </a:r>
            <a:r>
              <a:rPr lang="en-GB" dirty="0" smtClean="0"/>
              <a:t> </a:t>
            </a:r>
            <a:r>
              <a:rPr lang="en-GB" dirty="0" err="1" smtClean="0"/>
              <a:t>modsætninger</a:t>
            </a:r>
            <a:r>
              <a:rPr lang="en-GB" dirty="0" smtClean="0"/>
              <a:t>.</a:t>
            </a:r>
          </a:p>
          <a:p>
            <a:r>
              <a:rPr lang="en-GB" dirty="0" smtClean="0"/>
              <a:t>(</a:t>
            </a:r>
            <a:r>
              <a:rPr lang="en-GB" dirty="0" err="1" smtClean="0"/>
              <a:t>ingeniører</a:t>
            </a:r>
            <a:r>
              <a:rPr lang="en-GB" dirty="0" smtClean="0"/>
              <a:t> og </a:t>
            </a:r>
            <a:r>
              <a:rPr lang="en-GB" dirty="0" err="1" smtClean="0"/>
              <a:t>sygeplejersker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err="1" smtClean="0"/>
              <a:t>Forskel</a:t>
            </a:r>
            <a:r>
              <a:rPr lang="en-GB" dirty="0" smtClean="0"/>
              <a:t> I </a:t>
            </a:r>
            <a:r>
              <a:rPr lang="en-GB" dirty="0" err="1" smtClean="0"/>
              <a:t>livsformer</a:t>
            </a:r>
            <a:r>
              <a:rPr lang="en-GB" dirty="0" smtClean="0"/>
              <a:t> </a:t>
            </a:r>
            <a:r>
              <a:rPr lang="en-GB" dirty="0" err="1" smtClean="0"/>
              <a:t>mellem</a:t>
            </a:r>
            <a:r>
              <a:rPr lang="en-GB" dirty="0" smtClean="0"/>
              <a:t> de </a:t>
            </a:r>
            <a:r>
              <a:rPr lang="en-GB" dirty="0" err="1" smtClean="0"/>
              <a:t>tre</a:t>
            </a:r>
            <a:r>
              <a:rPr lang="en-GB" dirty="0" smtClean="0"/>
              <a:t> </a:t>
            </a:r>
            <a:r>
              <a:rPr lang="en-GB" dirty="0" err="1" smtClean="0"/>
              <a:t>parter</a:t>
            </a:r>
            <a:r>
              <a:rPr lang="en-GB" dirty="0" smtClean="0"/>
              <a:t> giver </a:t>
            </a:r>
            <a:r>
              <a:rPr lang="en-GB" dirty="0" err="1" smtClean="0"/>
              <a:t>usikkerhed</a:t>
            </a:r>
            <a:r>
              <a:rPr lang="en-GB" dirty="0" smtClean="0"/>
              <a:t>, </a:t>
            </a:r>
            <a:r>
              <a:rPr lang="en-GB" dirty="0" err="1" smtClean="0"/>
              <a:t>modsætninger</a:t>
            </a:r>
            <a:r>
              <a:rPr lang="en-GB" dirty="0" smtClean="0"/>
              <a:t> og </a:t>
            </a:r>
            <a:r>
              <a:rPr lang="en-GB" dirty="0" err="1" smtClean="0"/>
              <a:t>mindre</a:t>
            </a:r>
            <a:r>
              <a:rPr lang="en-GB" dirty="0" smtClean="0"/>
              <a:t> </a:t>
            </a:r>
            <a:r>
              <a:rPr lang="en-GB" dirty="0" err="1" smtClean="0"/>
              <a:t>anerkendelse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</a:t>
            </a:r>
            <a:r>
              <a:rPr lang="en-GB" dirty="0" err="1" smtClean="0"/>
              <a:t>professionen</a:t>
            </a:r>
            <a:r>
              <a:rPr lang="en-GB" dirty="0" smtClean="0"/>
              <a:t>. </a:t>
            </a:r>
          </a:p>
          <a:p>
            <a:r>
              <a:rPr lang="en-GB" dirty="0" err="1" smtClean="0"/>
              <a:t>Fokus</a:t>
            </a:r>
            <a:r>
              <a:rPr lang="en-GB" dirty="0" smtClean="0"/>
              <a:t> på </a:t>
            </a:r>
            <a:r>
              <a:rPr lang="en-GB" dirty="0" err="1" smtClean="0"/>
              <a:t>personlig</a:t>
            </a:r>
            <a:r>
              <a:rPr lang="en-GB" dirty="0" smtClean="0"/>
              <a:t> </a:t>
            </a:r>
            <a:r>
              <a:rPr lang="en-GB" dirty="0" err="1" smtClean="0"/>
              <a:t>dannelse</a:t>
            </a:r>
            <a:r>
              <a:rPr lang="en-GB" dirty="0" smtClean="0"/>
              <a:t> og </a:t>
            </a:r>
            <a:r>
              <a:rPr lang="en-GB" dirty="0" err="1" smtClean="0"/>
              <a:t>professionskultur</a:t>
            </a:r>
            <a:r>
              <a:rPr lang="en-GB" dirty="0" smtClean="0"/>
              <a:t>, </a:t>
            </a:r>
            <a:r>
              <a:rPr lang="en-GB" dirty="0" err="1" smtClean="0"/>
              <a:t>selektere</a:t>
            </a:r>
            <a:r>
              <a:rPr lang="en-GB" dirty="0" smtClean="0"/>
              <a:t> på </a:t>
            </a:r>
            <a:r>
              <a:rPr lang="en-GB" dirty="0" err="1" smtClean="0"/>
              <a:t>personlighed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Italesættelse</a:t>
            </a:r>
            <a:r>
              <a:rPr lang="en-GB" dirty="0" smtClean="0"/>
              <a:t> og </a:t>
            </a:r>
            <a:r>
              <a:rPr lang="en-GB" dirty="0" err="1" smtClean="0"/>
              <a:t>reflektion</a:t>
            </a:r>
            <a:r>
              <a:rPr lang="en-GB" dirty="0" smtClean="0"/>
              <a:t>  giver </a:t>
            </a:r>
            <a:r>
              <a:rPr lang="en-GB" dirty="0" err="1" smtClean="0"/>
              <a:t>mulighed</a:t>
            </a:r>
            <a:r>
              <a:rPr lang="en-GB" dirty="0" smtClean="0"/>
              <a:t> for </a:t>
            </a:r>
            <a:r>
              <a:rPr lang="en-GB" dirty="0" err="1" smtClean="0"/>
              <a:t>udvikling</a:t>
            </a:r>
            <a:r>
              <a:rPr lang="en-GB" dirty="0" smtClean="0"/>
              <a:t> og </a:t>
            </a:r>
            <a:r>
              <a:rPr lang="en-GB" dirty="0" err="1" smtClean="0"/>
              <a:t>forandring</a:t>
            </a:r>
            <a:endParaRPr lang="en-GB" dirty="0" smtClean="0"/>
          </a:p>
          <a:p>
            <a:r>
              <a:rPr lang="en-GB" dirty="0" smtClean="0"/>
              <a:t>(</a:t>
            </a:r>
            <a:r>
              <a:rPr lang="en-GB" dirty="0" err="1" smtClean="0"/>
              <a:t>Pædagoger</a:t>
            </a:r>
            <a:r>
              <a:rPr lang="en-GB" dirty="0" smtClean="0"/>
              <a:t> og </a:t>
            </a:r>
            <a:r>
              <a:rPr lang="en-GB" dirty="0" err="1" smtClean="0"/>
              <a:t>lærere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13</a:t>
            </a:fld>
            <a:endParaRPr lang="da-DK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Oversete modsætninger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Professionsuddannelserne tiltrækker i</a:t>
            </a:r>
            <a:r>
              <a:rPr lang="da-DK" b="1" dirty="0" smtClean="0"/>
              <a:t>kke </a:t>
            </a:r>
            <a:r>
              <a:rPr lang="da-DK" dirty="0" smtClean="0"/>
              <a:t>mange studerende med træk af karrierelivsform.</a:t>
            </a:r>
          </a:p>
          <a:p>
            <a:r>
              <a:rPr lang="da-DK" dirty="0" smtClean="0"/>
              <a:t>Såvel uddannelse som profession giver mindre gode vilkår for karrierelivsformen.</a:t>
            </a:r>
          </a:p>
          <a:p>
            <a:r>
              <a:rPr lang="da-DK" dirty="0" smtClean="0"/>
              <a:t>Bekendtgørelser ud fra karrierelivsformens begreber opsætter </a:t>
            </a:r>
            <a:r>
              <a:rPr lang="da-DK" dirty="0" err="1" smtClean="0"/>
              <a:t>succesmål</a:t>
            </a:r>
            <a:r>
              <a:rPr lang="da-DK" dirty="0" smtClean="0"/>
              <a:t> som mange studerende ikke kan honorere.</a:t>
            </a:r>
          </a:p>
          <a:p>
            <a:r>
              <a:rPr lang="da-DK" dirty="0" smtClean="0"/>
              <a:t>Bidrager det til lavere anerkendelse og status for uddannelserne og professionerne?</a:t>
            </a:r>
            <a:endParaRPr lang="da-D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Oversete modsætninger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Professionsuddannelserne søges af mange med træk af </a:t>
            </a:r>
            <a:r>
              <a:rPr lang="da-DK" b="1" dirty="0" smtClean="0"/>
              <a:t>lønarbejderlivsform.</a:t>
            </a:r>
          </a:p>
          <a:p>
            <a:r>
              <a:rPr lang="da-DK" dirty="0" smtClean="0"/>
              <a:t>Klare rammer, standarder og sikkerhed i uddannelse og arbejde efterspørges – men imødekommes først som straf når de studerende er faret vild i karrierelivsformens krav.</a:t>
            </a:r>
          </a:p>
          <a:p>
            <a:r>
              <a:rPr lang="da-DK" dirty="0" smtClean="0"/>
              <a:t>Fører det til lavere niveau, lav status, frafald – og skrappere styring der gør uddannelse og arbejde surt for alle?</a:t>
            </a:r>
            <a:endParaRPr lang="da-D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Oversete modsætninger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Velfærdsuddannelserne bygger på og tiltrækker mange studerende med træk af </a:t>
            </a:r>
            <a:r>
              <a:rPr lang="da-DK" b="1" dirty="0" smtClean="0"/>
              <a:t>personorienteret livsform.</a:t>
            </a:r>
          </a:p>
          <a:p>
            <a:r>
              <a:rPr lang="da-DK" dirty="0" smtClean="0"/>
              <a:t>Denne livsform opfattes ambivalent i uddannelse såvel som profession.</a:t>
            </a:r>
          </a:p>
          <a:p>
            <a:r>
              <a:rPr lang="da-DK" dirty="0" smtClean="0"/>
              <a:t>Velfærdsprofessioner uden udøvere med træk af den personorienterede er måske dårligt stillede?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Oversete modsætninger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Professionsuddannelserne tiltrækker en del studerende med træk af </a:t>
            </a:r>
            <a:r>
              <a:rPr lang="da-DK" b="1" dirty="0" smtClean="0"/>
              <a:t>selvstændig livsform</a:t>
            </a:r>
            <a:r>
              <a:rPr lang="da-DK" dirty="0" smtClean="0"/>
              <a:t>.</a:t>
            </a:r>
          </a:p>
          <a:p>
            <a:r>
              <a:rPr lang="da-DK" dirty="0" smtClean="0"/>
              <a:t>Bortset fra i ingeniørstudiet imødekommes denne måde at opfatte studiet ikke på en eksplicit måde.</a:t>
            </a:r>
          </a:p>
          <a:p>
            <a:r>
              <a:rPr lang="da-DK" dirty="0" smtClean="0"/>
              <a:t>Studerende og professionsudøvere med træk af selvstændig livsform udfylder vigtige opgaver også i den offentlige sektor.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Opsamling</a:t>
            </a:r>
            <a:r>
              <a:rPr lang="en-GB" dirty="0" smtClean="0"/>
              <a:t> på </a:t>
            </a:r>
            <a:r>
              <a:rPr lang="en-GB" dirty="0" err="1" smtClean="0"/>
              <a:t>frafaldsfaktorer</a:t>
            </a: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18</a:t>
            </a:fld>
            <a:endParaRPr lang="da-DK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Frafaldskategorien</a:t>
            </a:r>
            <a:r>
              <a:rPr lang="en-GB" dirty="0" smtClean="0"/>
              <a:t> </a:t>
            </a:r>
            <a:r>
              <a:rPr lang="en-GB" dirty="0" err="1" smtClean="0"/>
              <a:t>køn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AKF viste at kønnet i mindretal har større frafald. </a:t>
            </a:r>
          </a:p>
          <a:p>
            <a:r>
              <a:rPr lang="da-DK" dirty="0" smtClean="0"/>
              <a:t>Kønsfordeling på de fire uddannelserne er meget skæv og meget forskellig. </a:t>
            </a:r>
          </a:p>
          <a:p>
            <a:r>
              <a:rPr lang="da-DK" dirty="0" smtClean="0"/>
              <a:t>Men den tages også meget selvfølgeligt, ligesom </a:t>
            </a:r>
            <a:r>
              <a:rPr lang="da-DK" dirty="0" err="1" smtClean="0"/>
              <a:t>kønsarbejdsdelingen</a:t>
            </a:r>
            <a:r>
              <a:rPr lang="da-DK" dirty="0" smtClean="0"/>
              <a:t> på arbejdsmarkedet og mellem offentlig og privat sektor. </a:t>
            </a:r>
          </a:p>
          <a:p>
            <a:endParaRPr lang="da-DK" dirty="0" smtClean="0"/>
          </a:p>
          <a:p>
            <a:r>
              <a:rPr lang="da-DK" dirty="0" smtClean="0"/>
              <a:t>Ud over en formel ligestillingspolitik, ses der forbavsende få tiltag indenfor denne problematik. </a:t>
            </a:r>
          </a:p>
          <a:p>
            <a:r>
              <a:rPr lang="da-DK" dirty="0" smtClean="0"/>
              <a:t>Hvordan kan teori-praksisforståelser og livsformer kaste lys over </a:t>
            </a:r>
            <a:r>
              <a:rPr lang="da-DK" dirty="0" err="1" smtClean="0"/>
              <a:t>kønsdimensionen</a:t>
            </a:r>
            <a:r>
              <a:rPr lang="da-DK" dirty="0" smtClean="0"/>
              <a:t>?</a:t>
            </a: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19</a:t>
            </a:fld>
            <a:endParaRPr lang="da-D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Professionsuddannelser</a:t>
            </a:r>
            <a:r>
              <a:rPr lang="en-GB" dirty="0" smtClean="0"/>
              <a:t> I </a:t>
            </a:r>
            <a:r>
              <a:rPr lang="en-GB" dirty="0" err="1" smtClean="0"/>
              <a:t>forandring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Professionsbachelorkoncept</a:t>
            </a:r>
            <a:r>
              <a:rPr lang="en-GB" dirty="0" smtClean="0"/>
              <a:t> </a:t>
            </a:r>
            <a:r>
              <a:rPr lang="en-GB" dirty="0" err="1" smtClean="0"/>
              <a:t>standardiserer</a:t>
            </a:r>
            <a:r>
              <a:rPr lang="en-GB" dirty="0" smtClean="0"/>
              <a:t> og </a:t>
            </a:r>
            <a:r>
              <a:rPr lang="en-GB" dirty="0" err="1" smtClean="0"/>
              <a:t>akademisrer</a:t>
            </a:r>
            <a:endParaRPr lang="en-GB" dirty="0" smtClean="0"/>
          </a:p>
          <a:p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lokalt</a:t>
            </a:r>
            <a:r>
              <a:rPr lang="en-GB" dirty="0" smtClean="0"/>
              <a:t> </a:t>
            </a:r>
            <a:r>
              <a:rPr lang="en-GB" dirty="0" err="1" smtClean="0"/>
              <a:t>forankrede</a:t>
            </a:r>
            <a:r>
              <a:rPr lang="en-GB" dirty="0" smtClean="0"/>
              <a:t> </a:t>
            </a:r>
            <a:r>
              <a:rPr lang="en-GB" dirty="0" err="1" smtClean="0"/>
              <a:t>uddannelsessteder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</a:t>
            </a:r>
            <a:r>
              <a:rPr lang="en-GB" dirty="0" err="1" smtClean="0"/>
              <a:t>regionale</a:t>
            </a:r>
            <a:r>
              <a:rPr lang="en-GB" dirty="0" smtClean="0"/>
              <a:t> </a:t>
            </a:r>
            <a:r>
              <a:rPr lang="en-GB" dirty="0" err="1" smtClean="0"/>
              <a:t>UC´er</a:t>
            </a:r>
            <a:endParaRPr lang="en-GB" dirty="0" smtClean="0"/>
          </a:p>
          <a:p>
            <a:r>
              <a:rPr lang="en-GB" dirty="0" err="1" smtClean="0"/>
              <a:t>Ændring</a:t>
            </a:r>
            <a:r>
              <a:rPr lang="en-GB" dirty="0" smtClean="0"/>
              <a:t> I </a:t>
            </a:r>
            <a:r>
              <a:rPr lang="en-GB" dirty="0" err="1" smtClean="0"/>
              <a:t>ledelse</a:t>
            </a:r>
            <a:r>
              <a:rPr lang="en-GB" dirty="0" smtClean="0"/>
              <a:t> og </a:t>
            </a:r>
            <a:r>
              <a:rPr lang="en-GB" dirty="0" err="1" smtClean="0"/>
              <a:t>opgaver</a:t>
            </a:r>
            <a:endParaRPr lang="en-GB" dirty="0" smtClean="0"/>
          </a:p>
          <a:p>
            <a:r>
              <a:rPr lang="en-GB" dirty="0" err="1" smtClean="0"/>
              <a:t>Fælles</a:t>
            </a:r>
            <a:r>
              <a:rPr lang="en-GB" dirty="0" smtClean="0"/>
              <a:t> campus – </a:t>
            </a:r>
            <a:r>
              <a:rPr lang="en-GB" dirty="0" err="1" smtClean="0"/>
              <a:t>tværprofessionelt</a:t>
            </a:r>
            <a:r>
              <a:rPr lang="en-GB" dirty="0" smtClean="0"/>
              <a:t> </a:t>
            </a:r>
            <a:r>
              <a:rPr lang="en-GB" dirty="0" err="1" smtClean="0"/>
              <a:t>samarbejde</a:t>
            </a:r>
            <a:endParaRPr lang="en-GB" dirty="0" smtClean="0"/>
          </a:p>
          <a:p>
            <a:r>
              <a:rPr lang="en-GB" dirty="0" err="1" smtClean="0"/>
              <a:t>Ændret</a:t>
            </a:r>
            <a:r>
              <a:rPr lang="en-GB" dirty="0" smtClean="0"/>
              <a:t> </a:t>
            </a:r>
            <a:r>
              <a:rPr lang="en-GB" dirty="0" err="1" smtClean="0"/>
              <a:t>rekruttering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dirty="0" smtClean="0"/>
              <a:t>  </a:t>
            </a:r>
            <a:r>
              <a:rPr lang="en-GB" dirty="0" err="1" smtClean="0"/>
              <a:t>studerende</a:t>
            </a:r>
            <a:endParaRPr lang="en-GB" dirty="0" smtClean="0"/>
          </a:p>
          <a:p>
            <a:r>
              <a:rPr lang="en-GB" dirty="0" err="1" smtClean="0"/>
              <a:t>Konjunktursvingninger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da-DK" dirty="0" smtClean="0"/>
              <a:t>Nyt fokus på teori-praksisproblematik,</a:t>
            </a:r>
          </a:p>
          <a:p>
            <a:r>
              <a:rPr lang="da-DK" dirty="0" smtClean="0"/>
              <a:t>Forandringer  som tænkes løst af uddannelsesstederne?</a:t>
            </a:r>
          </a:p>
          <a:p>
            <a:r>
              <a:rPr lang="da-DK" dirty="0" smtClean="0"/>
              <a:t>Forandringer  i uddannelserne og i professionspraksis må ses i sammenhæng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2</a:t>
            </a:fld>
            <a:endParaRPr lang="da-D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Frafaldskategorien</a:t>
            </a:r>
            <a:r>
              <a:rPr lang="en-GB" dirty="0" smtClean="0"/>
              <a:t> </a:t>
            </a:r>
            <a:r>
              <a:rPr lang="en-GB" dirty="0" err="1" smtClean="0"/>
              <a:t>etnicitet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Etnicitet viser interessante forskelle. </a:t>
            </a:r>
          </a:p>
          <a:p>
            <a:pPr lvl="0"/>
            <a:r>
              <a:rPr lang="da-DK" dirty="0" smtClean="0"/>
              <a:t>På velfærdsuddannelserne er der få studerende med anden etnisk baggrund – og de anses for at være et problem der skal tages særligt hånd om. </a:t>
            </a:r>
          </a:p>
          <a:p>
            <a:pPr lvl="0"/>
            <a:r>
              <a:rPr lang="da-DK" dirty="0" smtClean="0"/>
              <a:t>På ingeniøruddannelsen er der mange internationale studerende. Der laves strukturelle, organisatoriske tilpasninger, f.eks. undervisning på engelsk. </a:t>
            </a:r>
          </a:p>
          <a:p>
            <a:pPr lvl="0"/>
            <a:r>
              <a:rPr lang="da-DK" dirty="0" smtClean="0"/>
              <a:t>Det ses som en ressource og give status udad, </a:t>
            </a:r>
          </a:p>
          <a:p>
            <a:pPr lvl="0"/>
            <a:r>
              <a:rPr lang="da-DK" dirty="0" smtClean="0"/>
              <a:t>Forskellige integrationsstrategier? </a:t>
            </a:r>
          </a:p>
          <a:p>
            <a:pPr lvl="0"/>
            <a:r>
              <a:rPr lang="da-DK" dirty="0" smtClean="0"/>
              <a:t>Forskellige arbejdsmarkeder?</a:t>
            </a:r>
          </a:p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20</a:t>
            </a:fld>
            <a:endParaRPr lang="da-DK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Frafaldskategorien alder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Aldersspredningen er meget stor på nogle uddannelsessteder og meget lille på andre. </a:t>
            </a:r>
          </a:p>
          <a:p>
            <a:pPr lvl="0"/>
            <a:r>
              <a:rPr lang="da-DK" dirty="0" smtClean="0"/>
              <a:t>Homogenitet på holdene opleves som lettere af en del undervisere, </a:t>
            </a:r>
          </a:p>
          <a:p>
            <a:pPr lvl="0"/>
            <a:r>
              <a:rPr lang="da-DK" dirty="0" smtClean="0"/>
              <a:t>Heterogenitet som en ressource blandt de studerende der oplever den. </a:t>
            </a:r>
          </a:p>
          <a:p>
            <a:endParaRPr lang="en-GB" dirty="0" smtClean="0"/>
          </a:p>
          <a:p>
            <a:r>
              <a:rPr lang="en-GB" dirty="0" err="1" smtClean="0"/>
              <a:t>Tidligere</a:t>
            </a:r>
            <a:r>
              <a:rPr lang="en-GB" dirty="0" smtClean="0"/>
              <a:t> </a:t>
            </a:r>
            <a:r>
              <a:rPr lang="en-GB" dirty="0" err="1" smtClean="0"/>
              <a:t>uddannelser</a:t>
            </a:r>
            <a:r>
              <a:rPr lang="en-GB" dirty="0" smtClean="0"/>
              <a:t> og </a:t>
            </a:r>
            <a:r>
              <a:rPr lang="en-GB" dirty="0" err="1" smtClean="0"/>
              <a:t>erhvervserfaring</a:t>
            </a:r>
            <a:r>
              <a:rPr lang="en-GB" dirty="0" smtClean="0"/>
              <a:t> giver merit og </a:t>
            </a:r>
            <a:r>
              <a:rPr lang="en-GB" dirty="0" err="1" smtClean="0"/>
              <a:t>målrettethed</a:t>
            </a:r>
            <a:r>
              <a:rPr lang="en-GB" dirty="0" smtClean="0"/>
              <a:t> for </a:t>
            </a:r>
            <a:r>
              <a:rPr lang="en-GB" dirty="0" err="1" smtClean="0"/>
              <a:t>studerende</a:t>
            </a:r>
            <a:r>
              <a:rPr lang="en-GB" dirty="0" smtClean="0"/>
              <a:t> – men </a:t>
            </a:r>
            <a:r>
              <a:rPr lang="en-GB" dirty="0" err="1" smtClean="0"/>
              <a:t>fordømmes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samfundsmæssigt</a:t>
            </a:r>
            <a:r>
              <a:rPr lang="en-GB" dirty="0" smtClean="0"/>
              <a:t> </a:t>
            </a:r>
            <a:r>
              <a:rPr lang="en-GB" dirty="0" err="1" smtClean="0"/>
              <a:t>spild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21</a:t>
            </a:fld>
            <a:endParaRPr lang="da-DK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Frafaldskategori</a:t>
            </a:r>
            <a:r>
              <a:rPr lang="en-GB" dirty="0" smtClean="0"/>
              <a:t> </a:t>
            </a:r>
            <a:r>
              <a:rPr lang="en-GB" dirty="0" err="1" smtClean="0"/>
              <a:t>familiedannelse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Familiedannelse fremmer fastholdelse. Ansvar for andre, nødvendigheden af at kunne forsørge andre tvinger til at blive ved.</a:t>
            </a:r>
          </a:p>
          <a:p>
            <a:pPr lvl="0"/>
            <a:endParaRPr lang="da-DK" dirty="0" smtClean="0"/>
          </a:p>
          <a:p>
            <a:pPr lvl="0"/>
            <a:r>
              <a:rPr lang="da-DK" dirty="0" smtClean="0"/>
              <a:t> Familiebaggrund og sociale og sundhedsmæssige problemer blandt forældre og partnere/ekspartnere ser ud til at motivere start på uddannelse i velfærdsprofessionerne. og betyde udfordringer med</a:t>
            </a:r>
          </a:p>
          <a:p>
            <a:pPr lvl="0"/>
            <a:endParaRPr lang="da-DK" dirty="0" smtClean="0"/>
          </a:p>
          <a:p>
            <a:pPr lvl="0"/>
            <a:r>
              <a:rPr lang="da-DK" dirty="0" smtClean="0"/>
              <a:t>Konfrontationen med selvoplevede problemer som kommende professionel giver risiko for frafald i praktik. </a:t>
            </a:r>
          </a:p>
          <a:p>
            <a:pPr lvl="0"/>
            <a:endParaRPr lang="da-DK" dirty="0" smtClean="0"/>
          </a:p>
          <a:p>
            <a:pPr lvl="0"/>
            <a:r>
              <a:rPr lang="da-DK" dirty="0" smtClean="0"/>
              <a:t>Studentertilværelsen kan for nogen ses som en fleksibel tilpasning til en svær familiesituation/personlige problemer?</a:t>
            </a:r>
          </a:p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22</a:t>
            </a:fld>
            <a:endParaRPr lang="da-DK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Frafaldskategori</a:t>
            </a:r>
            <a:r>
              <a:rPr lang="en-GB" dirty="0" smtClean="0"/>
              <a:t> </a:t>
            </a:r>
            <a:r>
              <a:rPr lang="en-GB" dirty="0" err="1" smtClean="0"/>
              <a:t>uddannelsesforudsætninger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Karakter niveau fra tidligere eksamen viser i AKF data at have betydning for om teori-praksiskoblingen opleves som problematisk. </a:t>
            </a:r>
          </a:p>
          <a:p>
            <a:r>
              <a:rPr lang="da-DK" dirty="0" smtClean="0"/>
              <a:t>Oplevelsen af succes i praktik kan fastholde også selvom teorien opleves som svær. </a:t>
            </a:r>
          </a:p>
          <a:p>
            <a:r>
              <a:rPr lang="da-DK" dirty="0" smtClean="0"/>
              <a:t>Oplevelsen af fiasko i praktik fører snarere til frafald.</a:t>
            </a:r>
          </a:p>
          <a:p>
            <a:endParaRPr lang="da-DK" dirty="0" smtClean="0"/>
          </a:p>
          <a:p>
            <a:r>
              <a:rPr lang="da-DK" dirty="0" smtClean="0"/>
              <a:t>Krav om bestemte fag i gymnasiet for at komme ind på bestemte uddannelser/vælge studieretning fører til meget skæve rekrutteringer  fordelt på uddannelsesforudsætninger til professionsuddannelserne. </a:t>
            </a:r>
          </a:p>
          <a:p>
            <a:r>
              <a:rPr lang="en-GB" dirty="0" err="1" smtClean="0"/>
              <a:t>Lærer</a:t>
            </a:r>
            <a:r>
              <a:rPr lang="en-GB" dirty="0" smtClean="0"/>
              <a:t>- og </a:t>
            </a:r>
            <a:r>
              <a:rPr lang="en-GB" dirty="0" err="1" smtClean="0"/>
              <a:t>sygeplejerskeuddannelserne</a:t>
            </a:r>
            <a:r>
              <a:rPr lang="en-GB" dirty="0" smtClean="0"/>
              <a:t> </a:t>
            </a:r>
            <a:r>
              <a:rPr lang="en-GB" dirty="0" err="1" smtClean="0"/>
              <a:t>hæver</a:t>
            </a:r>
            <a:r>
              <a:rPr lang="en-GB" dirty="0" smtClean="0"/>
              <a:t> </a:t>
            </a:r>
            <a:r>
              <a:rPr lang="en-GB" dirty="0" err="1" smtClean="0"/>
              <a:t>niveauet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da-DK" dirty="0" smtClean="0"/>
              <a:t>   </a:t>
            </a:r>
            <a:r>
              <a:rPr lang="en-GB" dirty="0" err="1" smtClean="0"/>
              <a:t>Pædagoguddannelsen</a:t>
            </a:r>
            <a:r>
              <a:rPr lang="en-GB" dirty="0" smtClean="0"/>
              <a:t>, </a:t>
            </a:r>
            <a:r>
              <a:rPr lang="en-GB" dirty="0" err="1" smtClean="0"/>
              <a:t>der</a:t>
            </a:r>
            <a:r>
              <a:rPr lang="en-GB" dirty="0" smtClean="0"/>
              <a:t> </a:t>
            </a:r>
            <a:r>
              <a:rPr lang="en-GB" dirty="0" err="1" smtClean="0"/>
              <a:t>ikke</a:t>
            </a:r>
            <a:r>
              <a:rPr lang="en-GB" dirty="0" smtClean="0"/>
              <a:t> stiller </a:t>
            </a:r>
            <a:r>
              <a:rPr lang="en-GB" dirty="0" err="1" smtClean="0"/>
              <a:t>krav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særlige</a:t>
            </a:r>
            <a:r>
              <a:rPr lang="en-GB" dirty="0" smtClean="0"/>
              <a:t> </a:t>
            </a:r>
            <a:r>
              <a:rPr lang="en-GB" dirty="0" err="1" smtClean="0"/>
              <a:t>skolefag</a:t>
            </a:r>
            <a:r>
              <a:rPr lang="en-GB" dirty="0" smtClean="0"/>
              <a:t>, </a:t>
            </a:r>
            <a:r>
              <a:rPr lang="en-GB" dirty="0" err="1" smtClean="0"/>
              <a:t>samler</a:t>
            </a:r>
            <a:r>
              <a:rPr lang="en-GB" dirty="0" smtClean="0"/>
              <a:t> op.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23</a:t>
            </a:fld>
            <a:endParaRPr lang="da-DK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Uregelmæssige</a:t>
            </a:r>
            <a:r>
              <a:rPr lang="en-GB" dirty="0" smtClean="0"/>
              <a:t>, </a:t>
            </a:r>
            <a:r>
              <a:rPr lang="en-GB" dirty="0" err="1" smtClean="0"/>
              <a:t>afbrudte</a:t>
            </a:r>
            <a:r>
              <a:rPr lang="en-GB" dirty="0" smtClean="0"/>
              <a:t> </a:t>
            </a:r>
            <a:r>
              <a:rPr lang="en-GB" dirty="0" err="1" smtClean="0"/>
              <a:t>studieforløb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Nogle studerende har uregelmæssige, afbrudte studieforløb bag sig. De registreres som frafaldne og problematiske, men er måske stoppet med uddannelsen og starter igen senere,</a:t>
            </a:r>
          </a:p>
          <a:p>
            <a:pPr lvl="0"/>
            <a:r>
              <a:rPr lang="da-DK" dirty="0" smtClean="0"/>
              <a:t>Frem for at se det alene som et problem fra et uddannelsesplanlægnings- og ressourceperspektiv, kan det ses som individuelle udviklingsprocesser og fleksible tilpasninger .</a:t>
            </a:r>
          </a:p>
          <a:p>
            <a:pPr lvl="0">
              <a:buNone/>
            </a:pPr>
            <a:r>
              <a:rPr lang="da-DK" dirty="0" smtClean="0"/>
              <a:t>   Dobbeltuddannelser registreres ikke som overforbrug af ressourcer, men er en anden udbredt strategi. </a:t>
            </a:r>
          </a:p>
          <a:p>
            <a:pPr lvl="0">
              <a:buNone/>
            </a:pPr>
            <a:endParaRPr lang="da-DK" dirty="0" smtClean="0"/>
          </a:p>
          <a:p>
            <a:pPr lvl="0">
              <a:buNone/>
            </a:pPr>
            <a:r>
              <a:rPr lang="da-DK" dirty="0" smtClean="0"/>
              <a:t>   Man kan med fordel se mere bredt på kombinationen og overgangene mellem uddannelser i hele uddannelsessystemet.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24</a:t>
            </a:fld>
            <a:endParaRPr lang="da-DK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Helbred</a:t>
            </a:r>
            <a:r>
              <a:rPr lang="en-GB" dirty="0" smtClean="0"/>
              <a:t> og </a:t>
            </a:r>
            <a:r>
              <a:rPr lang="en-GB" dirty="0" err="1" smtClean="0"/>
              <a:t>sundhed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Helbred og sundhed har betydning for studieegnethed i almindelighed og også for hvor godt man kan bygge bro mellem teori og praksis.</a:t>
            </a:r>
          </a:p>
          <a:p>
            <a:pPr lvl="0"/>
            <a:r>
              <a:rPr lang="da-DK" dirty="0" smtClean="0"/>
              <a:t>Særlige kropslige dispositioner er fordelagtige i hver profession, og de kulturelle formninger af krop og udseende  bliver genkendt og forventet indenfor hver profession. Der er tydelige fællestræk mellem studerende – og undervisere/praktikvejledere indenfor hver profession.</a:t>
            </a:r>
          </a:p>
          <a:p>
            <a:pPr lvl="0"/>
            <a:endParaRPr lang="da-DK" dirty="0" smtClean="0"/>
          </a:p>
          <a:p>
            <a:r>
              <a:rPr lang="da-DK" dirty="0" smtClean="0"/>
              <a:t> I sygeplejerskeuddannelsen er sundhed faglig genstand og dårligt helbred kan både være en motivation for at søge ind og få ny viden om egne problemer – og en risiko for frafald, da usund livsstil problematiseres og marginaliserer denne slags studerende. </a:t>
            </a:r>
          </a:p>
          <a:p>
            <a:pPr lvl="0"/>
            <a:endParaRPr lang="da-DK" dirty="0" smtClean="0"/>
          </a:p>
          <a:p>
            <a:r>
              <a:rPr lang="da-DK" b="1" dirty="0" smtClean="0"/>
              <a:t> </a:t>
            </a:r>
            <a:endParaRPr lang="da-DK" dirty="0" smtClean="0"/>
          </a:p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25</a:t>
            </a:fld>
            <a:endParaRPr lang="da-DK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Spørgsmål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Hvad kan professionsbacheloruddannelserne lærer af hinanden i udviklingen af bedre sammenhænge mellem teori og praksis?</a:t>
            </a:r>
          </a:p>
          <a:p>
            <a:pPr lvl="0"/>
            <a:endParaRPr lang="da-DK" dirty="0" smtClean="0"/>
          </a:p>
          <a:p>
            <a:pPr lvl="0"/>
            <a:r>
              <a:rPr lang="da-DK" dirty="0" smtClean="0"/>
              <a:t>Hvilke faktorer oplever I på jeres uddannelser er afgørende for de studerendes oplevelse af sammenhængene mellem teori og praksis?</a:t>
            </a:r>
          </a:p>
          <a:p>
            <a:pPr lvl="0"/>
            <a:endParaRPr lang="da-DK" dirty="0" smtClean="0"/>
          </a:p>
          <a:p>
            <a:pPr lvl="0"/>
            <a:r>
              <a:rPr lang="da-DK" dirty="0" smtClean="0"/>
              <a:t>Hvilke mønstre følger frafald på jeres uddannelse, og hvordan forholder I jer til dette? </a:t>
            </a: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26</a:t>
            </a:fld>
            <a:endParaRPr lang="da-D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Brobygning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metafor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Indsigter</a:t>
            </a:r>
            <a:r>
              <a:rPr lang="en-GB" dirty="0" smtClean="0"/>
              <a:t>:</a:t>
            </a:r>
          </a:p>
          <a:p>
            <a:r>
              <a:rPr lang="en-GB" dirty="0" err="1" smtClean="0"/>
              <a:t>Brobygningsmetafor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genkendelig</a:t>
            </a:r>
            <a:r>
              <a:rPr lang="en-GB" dirty="0" smtClean="0"/>
              <a:t> og </a:t>
            </a:r>
            <a:r>
              <a:rPr lang="en-GB" dirty="0" err="1" smtClean="0"/>
              <a:t>udbredt</a:t>
            </a:r>
            <a:endParaRPr lang="en-GB" dirty="0" smtClean="0"/>
          </a:p>
          <a:p>
            <a:r>
              <a:rPr lang="en-GB" dirty="0" err="1" smtClean="0"/>
              <a:t>Bygger</a:t>
            </a:r>
            <a:r>
              <a:rPr lang="en-GB" dirty="0" smtClean="0"/>
              <a:t> på en </a:t>
            </a:r>
            <a:r>
              <a:rPr lang="en-GB" dirty="0" err="1" smtClean="0"/>
              <a:t>dualisme</a:t>
            </a:r>
            <a:r>
              <a:rPr lang="en-GB" dirty="0" smtClean="0"/>
              <a:t> – og et ideal </a:t>
            </a:r>
            <a:r>
              <a:rPr lang="en-GB" dirty="0" err="1" smtClean="0"/>
              <a:t>om</a:t>
            </a:r>
            <a:r>
              <a:rPr lang="en-GB" dirty="0" smtClean="0"/>
              <a:t> at </a:t>
            </a:r>
            <a:r>
              <a:rPr lang="en-GB" dirty="0" err="1" smtClean="0"/>
              <a:t>veksle</a:t>
            </a:r>
            <a:r>
              <a:rPr lang="en-GB" dirty="0" smtClean="0"/>
              <a:t> og </a:t>
            </a:r>
            <a:r>
              <a:rPr lang="en-GB" dirty="0" err="1" smtClean="0"/>
              <a:t>koble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Brobygning</a:t>
            </a:r>
            <a:r>
              <a:rPr lang="en-GB" dirty="0" smtClean="0"/>
              <a:t> </a:t>
            </a:r>
            <a:r>
              <a:rPr lang="en-GB" dirty="0" err="1" smtClean="0"/>
              <a:t>ligger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</a:t>
            </a:r>
            <a:r>
              <a:rPr lang="en-GB" dirty="0" err="1" smtClean="0"/>
              <a:t>grund</a:t>
            </a:r>
            <a:r>
              <a:rPr lang="en-GB" dirty="0" smtClean="0"/>
              <a:t> for mange </a:t>
            </a:r>
            <a:r>
              <a:rPr lang="en-GB" dirty="0" err="1" smtClean="0"/>
              <a:t>tiltag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uddannelsesstederne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Brobygning</a:t>
            </a:r>
            <a:r>
              <a:rPr lang="en-GB" dirty="0" smtClean="0"/>
              <a:t> ser </a:t>
            </a:r>
            <a:r>
              <a:rPr lang="en-GB" dirty="0" err="1" smtClean="0"/>
              <a:t>fra</a:t>
            </a:r>
            <a:r>
              <a:rPr lang="en-GB" dirty="0" smtClean="0"/>
              <a:t> et </a:t>
            </a:r>
            <a:r>
              <a:rPr lang="en-GB" dirty="0" err="1" smtClean="0"/>
              <a:t>uddannelsesplanlægger</a:t>
            </a:r>
            <a:r>
              <a:rPr lang="en-GB" dirty="0" smtClean="0"/>
              <a:t> og </a:t>
            </a:r>
            <a:r>
              <a:rPr lang="en-GB" dirty="0" err="1" smtClean="0"/>
              <a:t>administratorperspektiv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Brobygningsprojektet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da-DK" dirty="0" smtClean="0"/>
          </a:p>
          <a:p>
            <a:pPr lvl="0"/>
            <a:r>
              <a:rPr lang="da-DK" dirty="0" smtClean="0"/>
              <a:t>Vi indskriver os i denne selvfølgelighed med vores projekt – men prøver teoretisk/logisk at medtænke andre muligheder – og mulige forandringer.</a:t>
            </a:r>
          </a:p>
          <a:p>
            <a:pPr lvl="0"/>
            <a:endParaRPr lang="da-DK" dirty="0" smtClean="0"/>
          </a:p>
          <a:p>
            <a:pPr lvl="0"/>
            <a:r>
              <a:rPr lang="da-DK" dirty="0" smtClean="0"/>
              <a:t>Brobygningsmetaforen og vores design lægger op til at lede efter sammenhænge, mangel på sammenhænge, sammenbrud, overgange, koblinger, brud, dilemmaer. </a:t>
            </a:r>
          </a:p>
          <a:p>
            <a:pPr lvl="0"/>
            <a:endParaRPr lang="da-DK" dirty="0" smtClean="0"/>
          </a:p>
          <a:p>
            <a:pPr lvl="0"/>
            <a:r>
              <a:rPr lang="da-DK" dirty="0" smtClean="0"/>
              <a:t>Ud fra disse forudsætninger kan vi foreløbigt pege på:</a:t>
            </a:r>
          </a:p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Kriterier</a:t>
            </a:r>
            <a:r>
              <a:rPr lang="en-GB" dirty="0" smtClean="0"/>
              <a:t> for </a:t>
            </a:r>
            <a:r>
              <a:rPr lang="en-GB" dirty="0" err="1" smtClean="0"/>
              <a:t>succesfuld</a:t>
            </a:r>
            <a:r>
              <a:rPr lang="en-GB" dirty="0" smtClean="0"/>
              <a:t> </a:t>
            </a:r>
            <a:r>
              <a:rPr lang="en-GB" dirty="0" err="1" smtClean="0"/>
              <a:t>praksis</a:t>
            </a:r>
            <a:r>
              <a:rPr lang="en-GB" dirty="0" smtClean="0"/>
              <a:t> for </a:t>
            </a:r>
            <a:r>
              <a:rPr lang="en-GB" dirty="0" err="1" smtClean="0"/>
              <a:t>hver</a:t>
            </a:r>
            <a:r>
              <a:rPr lang="en-GB" dirty="0" smtClean="0"/>
              <a:t> </a:t>
            </a:r>
            <a:r>
              <a:rPr lang="en-GB" dirty="0" err="1" smtClean="0"/>
              <a:t>ende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dirty="0" smtClean="0"/>
              <a:t> </a:t>
            </a:r>
            <a:r>
              <a:rPr lang="en-GB" dirty="0" err="1" smtClean="0"/>
              <a:t>broen</a:t>
            </a:r>
            <a:r>
              <a:rPr lang="en-GB" dirty="0" smtClean="0"/>
              <a:t>.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 smtClean="0"/>
              <a:t>Uddannelsessteder</a:t>
            </a:r>
            <a:r>
              <a:rPr lang="en-GB" b="1" dirty="0" smtClean="0"/>
              <a:t>:</a:t>
            </a:r>
          </a:p>
          <a:p>
            <a:r>
              <a:rPr lang="en-GB" dirty="0" err="1" smtClean="0"/>
              <a:t>Klar</a:t>
            </a:r>
            <a:r>
              <a:rPr lang="en-GB" dirty="0" smtClean="0"/>
              <a:t> </a:t>
            </a:r>
            <a:r>
              <a:rPr lang="en-GB" dirty="0" err="1" smtClean="0"/>
              <a:t>målsætning</a:t>
            </a:r>
            <a:endParaRPr lang="en-GB" dirty="0" smtClean="0"/>
          </a:p>
          <a:p>
            <a:r>
              <a:rPr lang="en-GB" dirty="0" err="1" smtClean="0"/>
              <a:t>Ledelsesfokus</a:t>
            </a:r>
            <a:endParaRPr lang="en-GB" dirty="0" smtClean="0"/>
          </a:p>
          <a:p>
            <a:r>
              <a:rPr lang="en-GB" dirty="0" err="1" smtClean="0"/>
              <a:t>Reflekterede</a:t>
            </a:r>
            <a:r>
              <a:rPr lang="en-GB" dirty="0" smtClean="0"/>
              <a:t>  </a:t>
            </a:r>
            <a:r>
              <a:rPr lang="en-GB" dirty="0" err="1" smtClean="0"/>
              <a:t>undervisere</a:t>
            </a:r>
            <a:endParaRPr lang="en-GB" dirty="0" smtClean="0"/>
          </a:p>
          <a:p>
            <a:r>
              <a:rPr lang="en-GB" dirty="0" err="1" smtClean="0"/>
              <a:t>Systematisk</a:t>
            </a:r>
            <a:r>
              <a:rPr lang="en-GB" dirty="0" smtClean="0"/>
              <a:t> </a:t>
            </a:r>
            <a:r>
              <a:rPr lang="en-GB" dirty="0" err="1" smtClean="0"/>
              <a:t>opfølgning</a:t>
            </a:r>
            <a:endParaRPr lang="en-GB" dirty="0" smtClean="0"/>
          </a:p>
          <a:p>
            <a:r>
              <a:rPr lang="en-GB" dirty="0" err="1" smtClean="0"/>
              <a:t>Ressourceallokering</a:t>
            </a:r>
            <a:r>
              <a:rPr lang="en-GB" dirty="0" smtClean="0"/>
              <a:t> og </a:t>
            </a:r>
            <a:r>
              <a:rPr lang="en-GB" dirty="0" err="1" smtClean="0"/>
              <a:t>prioritering</a:t>
            </a:r>
            <a:endParaRPr lang="en-GB" dirty="0" smtClean="0"/>
          </a:p>
          <a:p>
            <a:endParaRPr lang="en-GB" dirty="0" smtClean="0"/>
          </a:p>
          <a:p>
            <a:r>
              <a:rPr lang="en-GB" b="1" dirty="0" err="1" smtClean="0"/>
              <a:t>Praktiksteder</a:t>
            </a:r>
            <a:endParaRPr lang="en-GB" b="1" dirty="0" smtClean="0"/>
          </a:p>
          <a:p>
            <a:r>
              <a:rPr lang="en-GB" dirty="0" err="1" smtClean="0"/>
              <a:t>Klar</a:t>
            </a:r>
            <a:r>
              <a:rPr lang="en-GB" dirty="0" smtClean="0"/>
              <a:t> </a:t>
            </a:r>
            <a:r>
              <a:rPr lang="en-GB" dirty="0" err="1" smtClean="0"/>
              <a:t>målsætning</a:t>
            </a:r>
            <a:endParaRPr lang="en-GB" dirty="0" smtClean="0"/>
          </a:p>
          <a:p>
            <a:r>
              <a:rPr lang="en-GB" dirty="0" err="1" smtClean="0"/>
              <a:t>Uddannelse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fokus</a:t>
            </a:r>
            <a:endParaRPr lang="en-GB" dirty="0" smtClean="0"/>
          </a:p>
          <a:p>
            <a:r>
              <a:rPr lang="en-GB" dirty="0" err="1" smtClean="0"/>
              <a:t>Uddannede</a:t>
            </a:r>
            <a:r>
              <a:rPr lang="en-GB" dirty="0" smtClean="0"/>
              <a:t> og </a:t>
            </a:r>
            <a:r>
              <a:rPr lang="en-GB" dirty="0" err="1" smtClean="0"/>
              <a:t>reflekterede</a:t>
            </a:r>
            <a:r>
              <a:rPr lang="en-GB" dirty="0" smtClean="0"/>
              <a:t> </a:t>
            </a:r>
            <a:r>
              <a:rPr lang="en-GB" dirty="0" err="1" smtClean="0"/>
              <a:t>praktikvejledere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    </a:t>
            </a:r>
            <a:r>
              <a:rPr lang="en-GB" dirty="0" err="1" smtClean="0"/>
              <a:t>Ressourcerallokering</a:t>
            </a:r>
            <a:r>
              <a:rPr lang="en-GB" dirty="0" smtClean="0"/>
              <a:t> og </a:t>
            </a:r>
            <a:r>
              <a:rPr lang="en-GB" dirty="0" err="1" smtClean="0"/>
              <a:t>prioritering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Kriterier</a:t>
            </a:r>
            <a:r>
              <a:rPr lang="en-GB" dirty="0" smtClean="0"/>
              <a:t> for </a:t>
            </a:r>
            <a:r>
              <a:rPr lang="en-GB" dirty="0" err="1" smtClean="0"/>
              <a:t>succes</a:t>
            </a:r>
            <a:r>
              <a:rPr lang="en-GB" dirty="0" smtClean="0"/>
              <a:t> I </a:t>
            </a:r>
            <a:r>
              <a:rPr lang="en-GB" dirty="0" err="1" smtClean="0"/>
              <a:t>brobygning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Klare mål, rammer og vejledning for relationen mellem de tre parter uddannelsessted, praktiksted og de studerende.</a:t>
            </a:r>
          </a:p>
          <a:p>
            <a:endParaRPr lang="en-GB" dirty="0" smtClean="0"/>
          </a:p>
          <a:p>
            <a:r>
              <a:rPr lang="en-GB" dirty="0" err="1" smtClean="0"/>
              <a:t>Mangfoldighed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dirty="0" smtClean="0"/>
              <a:t> </a:t>
            </a:r>
            <a:r>
              <a:rPr lang="en-GB" dirty="0" err="1" smtClean="0"/>
              <a:t>tiltag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sammenhæng</a:t>
            </a:r>
            <a:r>
              <a:rPr lang="en-GB" dirty="0" smtClean="0"/>
              <a:t>, </a:t>
            </a:r>
            <a:r>
              <a:rPr lang="en-GB" dirty="0" err="1" smtClean="0"/>
              <a:t>Helhed</a:t>
            </a:r>
            <a:r>
              <a:rPr lang="en-GB" dirty="0" smtClean="0"/>
              <a:t> og </a:t>
            </a:r>
            <a:r>
              <a:rPr lang="en-GB" dirty="0" err="1" smtClean="0"/>
              <a:t>opfølgning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vigtigere</a:t>
            </a:r>
            <a:r>
              <a:rPr lang="en-GB" dirty="0" smtClean="0"/>
              <a:t> end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enkelte</a:t>
            </a:r>
            <a:r>
              <a:rPr lang="en-GB" dirty="0" smtClean="0"/>
              <a:t> </a:t>
            </a:r>
            <a:r>
              <a:rPr lang="en-GB" dirty="0" err="1" smtClean="0"/>
              <a:t>tiltag</a:t>
            </a:r>
            <a:r>
              <a:rPr lang="en-GB" dirty="0" smtClean="0"/>
              <a:t>.</a:t>
            </a:r>
          </a:p>
          <a:p>
            <a:endParaRPr lang="da-DK" dirty="0" smtClean="0"/>
          </a:p>
          <a:p>
            <a:r>
              <a:rPr lang="da-DK" dirty="0" smtClean="0"/>
              <a:t>Undervisernes  og praktikvejledernes teori-praksisforståelser  og deres refleksionsniveau, konsensus og samarbejde.</a:t>
            </a:r>
          </a:p>
          <a:p>
            <a:endParaRPr lang="da-DK" dirty="0" smtClean="0"/>
          </a:p>
          <a:p>
            <a:r>
              <a:rPr lang="da-DK" dirty="0" smtClean="0"/>
              <a:t>Underviseres professionskendskab og praktikvejlederes uddannelse og ressourcer til vejledning.</a:t>
            </a:r>
          </a:p>
          <a:p>
            <a:endParaRPr lang="da-DK" dirty="0" smtClean="0"/>
          </a:p>
          <a:p>
            <a:r>
              <a:rPr lang="da-DK" dirty="0" smtClean="0"/>
              <a:t>Mulighed for et tredje </a:t>
            </a:r>
            <a:r>
              <a:rPr lang="da-DK" dirty="0" err="1" smtClean="0"/>
              <a:t>læringsrum</a:t>
            </a:r>
            <a:r>
              <a:rPr lang="da-DK" dirty="0" smtClean="0"/>
              <a:t> - laboratorium/værksted/øvelser som rollespil.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Spørgsmålstegn</a:t>
            </a:r>
            <a:r>
              <a:rPr lang="en-GB" dirty="0" smtClean="0"/>
              <a:t> </a:t>
            </a:r>
            <a:r>
              <a:rPr lang="en-GB" dirty="0" err="1" smtClean="0"/>
              <a:t>ved</a:t>
            </a:r>
            <a:r>
              <a:rPr lang="en-GB" dirty="0" smtClean="0"/>
              <a:t> </a:t>
            </a:r>
            <a:r>
              <a:rPr lang="en-GB" dirty="0" err="1" smtClean="0"/>
              <a:t>brobygningsmetaforen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   </a:t>
            </a:r>
          </a:p>
          <a:p>
            <a:pPr>
              <a:buNone/>
            </a:pPr>
            <a:r>
              <a:rPr lang="en-GB" dirty="0" smtClean="0"/>
              <a:t>   Topos og logos </a:t>
            </a:r>
            <a:r>
              <a:rPr lang="en-GB" dirty="0" err="1" smtClean="0"/>
              <a:t>modellen</a:t>
            </a:r>
            <a:r>
              <a:rPr lang="en-GB" dirty="0" smtClean="0"/>
              <a:t> </a:t>
            </a:r>
            <a:r>
              <a:rPr lang="en-GB" dirty="0" err="1" smtClean="0"/>
              <a:t>peger</a:t>
            </a:r>
            <a:r>
              <a:rPr lang="en-GB" dirty="0" smtClean="0"/>
              <a:t> på at </a:t>
            </a:r>
            <a:r>
              <a:rPr lang="en-GB" dirty="0" err="1" smtClean="0"/>
              <a:t>relationen</a:t>
            </a:r>
            <a:r>
              <a:rPr lang="en-GB" dirty="0" smtClean="0"/>
              <a:t>  </a:t>
            </a:r>
            <a:r>
              <a:rPr lang="en-GB" dirty="0" err="1" smtClean="0"/>
              <a:t>er</a:t>
            </a:r>
            <a:r>
              <a:rPr lang="en-GB" dirty="0" smtClean="0"/>
              <a:t> mere </a:t>
            </a:r>
            <a:r>
              <a:rPr lang="en-GB" dirty="0" err="1" smtClean="0"/>
              <a:t>kompleks</a:t>
            </a:r>
            <a:r>
              <a:rPr lang="en-GB" dirty="0" smtClean="0"/>
              <a:t> og </a:t>
            </a:r>
            <a:r>
              <a:rPr lang="en-GB" dirty="0" err="1" smtClean="0"/>
              <a:t>processuel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   </a:t>
            </a:r>
            <a:r>
              <a:rPr lang="en-GB" dirty="0" err="1" smtClean="0"/>
              <a:t>Skift</a:t>
            </a:r>
            <a:r>
              <a:rPr lang="en-GB" dirty="0" smtClean="0"/>
              <a:t> og </a:t>
            </a:r>
            <a:r>
              <a:rPr lang="en-GB" dirty="0" err="1" smtClean="0"/>
              <a:t>overgange</a:t>
            </a:r>
            <a:r>
              <a:rPr lang="en-GB" dirty="0" smtClean="0"/>
              <a:t> </a:t>
            </a:r>
            <a:r>
              <a:rPr lang="en-GB" dirty="0" err="1" smtClean="0"/>
              <a:t>mellem</a:t>
            </a:r>
            <a:r>
              <a:rPr lang="en-GB" dirty="0" smtClean="0"/>
              <a:t> </a:t>
            </a:r>
            <a:r>
              <a:rPr lang="en-GB" dirty="0" err="1" smtClean="0"/>
              <a:t>steder</a:t>
            </a:r>
            <a:r>
              <a:rPr lang="en-GB" dirty="0" smtClean="0"/>
              <a:t> og </a:t>
            </a:r>
            <a:r>
              <a:rPr lang="en-GB" dirty="0" err="1" smtClean="0"/>
              <a:t>måder</a:t>
            </a:r>
            <a:r>
              <a:rPr lang="en-GB" dirty="0" smtClean="0"/>
              <a:t> at </a:t>
            </a:r>
            <a:r>
              <a:rPr lang="en-GB" dirty="0" err="1" smtClean="0"/>
              <a:t>praktisere</a:t>
            </a:r>
            <a:r>
              <a:rPr lang="en-GB" dirty="0" smtClean="0"/>
              <a:t> </a:t>
            </a:r>
            <a:r>
              <a:rPr lang="en-GB" dirty="0" err="1" smtClean="0"/>
              <a:t>teori</a:t>
            </a:r>
            <a:r>
              <a:rPr lang="en-GB" dirty="0" smtClean="0"/>
              <a:t> og </a:t>
            </a:r>
            <a:r>
              <a:rPr lang="en-GB" dirty="0" err="1" smtClean="0"/>
              <a:t>praksis</a:t>
            </a:r>
            <a:r>
              <a:rPr lang="en-GB" dirty="0" smtClean="0"/>
              <a:t> </a:t>
            </a:r>
            <a:r>
              <a:rPr lang="en-GB" dirty="0" err="1" smtClean="0"/>
              <a:t>rummer</a:t>
            </a:r>
            <a:r>
              <a:rPr lang="en-GB" dirty="0" smtClean="0"/>
              <a:t> </a:t>
            </a:r>
            <a:r>
              <a:rPr lang="en-GB" dirty="0" err="1" smtClean="0"/>
              <a:t>løbende</a:t>
            </a:r>
            <a:r>
              <a:rPr lang="en-GB" dirty="0" smtClean="0"/>
              <a:t> </a:t>
            </a:r>
            <a:r>
              <a:rPr lang="en-GB" dirty="0" err="1" smtClean="0"/>
              <a:t>muligheder</a:t>
            </a:r>
            <a:r>
              <a:rPr lang="en-GB" dirty="0" smtClean="0"/>
              <a:t> for </a:t>
            </a:r>
            <a:r>
              <a:rPr lang="en-GB" dirty="0" err="1" smtClean="0"/>
              <a:t>såvel</a:t>
            </a:r>
            <a:r>
              <a:rPr lang="en-GB" dirty="0" smtClean="0"/>
              <a:t> </a:t>
            </a:r>
            <a:r>
              <a:rPr lang="en-GB" dirty="0" err="1" smtClean="0"/>
              <a:t>fastholdelse</a:t>
            </a:r>
            <a:r>
              <a:rPr lang="en-GB" dirty="0" smtClean="0"/>
              <a:t> 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frafald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dirty="0" smtClean="0"/>
              <a:t>   </a:t>
            </a:r>
          </a:p>
          <a:p>
            <a:pPr>
              <a:buNone/>
            </a:pPr>
            <a:r>
              <a:rPr lang="en-GB" dirty="0" smtClean="0"/>
              <a:t>   </a:t>
            </a:r>
            <a:r>
              <a:rPr lang="en-GB" dirty="0" err="1" smtClean="0"/>
              <a:t>Skift</a:t>
            </a:r>
            <a:r>
              <a:rPr lang="en-GB" dirty="0" smtClean="0"/>
              <a:t> og </a:t>
            </a:r>
            <a:r>
              <a:rPr lang="en-GB" dirty="0" err="1" smtClean="0"/>
              <a:t>overgange</a:t>
            </a:r>
            <a:r>
              <a:rPr lang="en-GB" dirty="0" smtClean="0"/>
              <a:t> </a:t>
            </a:r>
            <a:r>
              <a:rPr lang="en-GB" dirty="0" err="1" smtClean="0"/>
              <a:t>mellem</a:t>
            </a:r>
            <a:r>
              <a:rPr lang="en-GB" dirty="0" smtClean="0"/>
              <a:t> </a:t>
            </a:r>
            <a:r>
              <a:rPr lang="en-GB" dirty="0" err="1" smtClean="0"/>
              <a:t>steder</a:t>
            </a:r>
            <a:r>
              <a:rPr lang="en-GB" dirty="0" smtClean="0"/>
              <a:t> og </a:t>
            </a:r>
            <a:r>
              <a:rPr lang="en-GB" dirty="0" err="1" smtClean="0"/>
              <a:t>måder</a:t>
            </a:r>
            <a:r>
              <a:rPr lang="en-GB" dirty="0" smtClean="0"/>
              <a:t> at </a:t>
            </a:r>
            <a:r>
              <a:rPr lang="en-GB" dirty="0" err="1" smtClean="0"/>
              <a:t>praktisere</a:t>
            </a:r>
            <a:r>
              <a:rPr lang="en-GB" dirty="0" smtClean="0"/>
              <a:t> </a:t>
            </a:r>
            <a:r>
              <a:rPr lang="en-GB" dirty="0" err="1" smtClean="0"/>
              <a:t>teori</a:t>
            </a:r>
            <a:r>
              <a:rPr lang="en-GB" dirty="0" smtClean="0"/>
              <a:t> og </a:t>
            </a:r>
            <a:r>
              <a:rPr lang="en-GB" dirty="0" err="1" smtClean="0"/>
              <a:t>praksis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tage</a:t>
            </a:r>
            <a:r>
              <a:rPr lang="en-GB" dirty="0" smtClean="0"/>
              <a:t> sig </a:t>
            </a:r>
            <a:r>
              <a:rPr lang="en-GB" dirty="0" err="1" smtClean="0"/>
              <a:t>helt</a:t>
            </a:r>
            <a:r>
              <a:rPr lang="en-GB" dirty="0" smtClean="0"/>
              <a:t> </a:t>
            </a:r>
            <a:r>
              <a:rPr lang="en-GB" dirty="0" err="1" smtClean="0"/>
              <a:t>forskelligt</a:t>
            </a:r>
            <a:r>
              <a:rPr lang="en-GB" dirty="0" smtClean="0"/>
              <a:t> </a:t>
            </a:r>
            <a:r>
              <a:rPr lang="en-GB" dirty="0" err="1" smtClean="0"/>
              <a:t>ud</a:t>
            </a:r>
            <a:r>
              <a:rPr lang="en-GB" dirty="0" smtClean="0"/>
              <a:t> for </a:t>
            </a:r>
            <a:r>
              <a:rPr lang="en-GB" dirty="0" err="1" smtClean="0"/>
              <a:t>undervisere</a:t>
            </a:r>
            <a:r>
              <a:rPr lang="en-GB" dirty="0" smtClean="0"/>
              <a:t>, </a:t>
            </a:r>
            <a:r>
              <a:rPr lang="en-GB" dirty="0" err="1" smtClean="0"/>
              <a:t>studerende</a:t>
            </a:r>
            <a:r>
              <a:rPr lang="en-GB" dirty="0" smtClean="0"/>
              <a:t> og </a:t>
            </a:r>
            <a:r>
              <a:rPr lang="en-GB" dirty="0" err="1" smtClean="0"/>
              <a:t>praktikvejledere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  </a:t>
            </a:r>
            <a:r>
              <a:rPr lang="en-GB" dirty="0" err="1" smtClean="0"/>
              <a:t>Skift</a:t>
            </a:r>
            <a:r>
              <a:rPr lang="en-GB" dirty="0" smtClean="0"/>
              <a:t> og </a:t>
            </a:r>
            <a:r>
              <a:rPr lang="en-GB" dirty="0" err="1" smtClean="0"/>
              <a:t>overgange</a:t>
            </a:r>
            <a:r>
              <a:rPr lang="en-GB" dirty="0" smtClean="0"/>
              <a:t> </a:t>
            </a:r>
            <a:r>
              <a:rPr lang="en-GB" dirty="0" err="1" smtClean="0"/>
              <a:t>mellem</a:t>
            </a:r>
            <a:r>
              <a:rPr lang="en-GB" dirty="0" smtClean="0"/>
              <a:t> </a:t>
            </a:r>
            <a:r>
              <a:rPr lang="en-GB" dirty="0" err="1" smtClean="0"/>
              <a:t>steder</a:t>
            </a:r>
            <a:r>
              <a:rPr lang="en-GB" dirty="0" smtClean="0"/>
              <a:t> og </a:t>
            </a:r>
            <a:r>
              <a:rPr lang="en-GB" dirty="0" err="1" smtClean="0"/>
              <a:t>måder</a:t>
            </a:r>
            <a:r>
              <a:rPr lang="en-GB" dirty="0" smtClean="0"/>
              <a:t> at </a:t>
            </a:r>
            <a:r>
              <a:rPr lang="en-GB" dirty="0" err="1" smtClean="0"/>
              <a:t>praktisere</a:t>
            </a:r>
            <a:r>
              <a:rPr lang="en-GB" dirty="0" smtClean="0"/>
              <a:t> </a:t>
            </a:r>
            <a:r>
              <a:rPr lang="en-GB" dirty="0" err="1" smtClean="0"/>
              <a:t>teori</a:t>
            </a:r>
            <a:r>
              <a:rPr lang="en-GB" dirty="0" smtClean="0"/>
              <a:t> og </a:t>
            </a:r>
            <a:r>
              <a:rPr lang="en-GB" dirty="0" err="1" smtClean="0"/>
              <a:t>praksis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tage</a:t>
            </a:r>
            <a:r>
              <a:rPr lang="en-GB" dirty="0" smtClean="0"/>
              <a:t> sig </a:t>
            </a:r>
            <a:r>
              <a:rPr lang="en-GB" dirty="0" err="1" smtClean="0"/>
              <a:t>helt</a:t>
            </a:r>
            <a:r>
              <a:rPr lang="en-GB" dirty="0" smtClean="0"/>
              <a:t> </a:t>
            </a:r>
            <a:r>
              <a:rPr lang="en-GB" dirty="0" err="1" smtClean="0"/>
              <a:t>forskelligt</a:t>
            </a:r>
            <a:r>
              <a:rPr lang="en-GB" dirty="0" smtClean="0"/>
              <a:t> </a:t>
            </a:r>
            <a:r>
              <a:rPr lang="en-GB" dirty="0" err="1" smtClean="0"/>
              <a:t>ud</a:t>
            </a:r>
            <a:r>
              <a:rPr lang="en-GB" dirty="0" smtClean="0"/>
              <a:t> for </a:t>
            </a:r>
            <a:r>
              <a:rPr lang="en-GB" dirty="0" err="1" smtClean="0"/>
              <a:t>hver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dirty="0" smtClean="0"/>
              <a:t> </a:t>
            </a:r>
            <a:r>
              <a:rPr lang="en-GB" dirty="0" err="1" smtClean="0"/>
              <a:t>livsformerne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Forskelle</a:t>
            </a:r>
            <a:r>
              <a:rPr lang="en-GB" dirty="0" smtClean="0"/>
              <a:t> på </a:t>
            </a:r>
            <a:r>
              <a:rPr lang="en-GB" dirty="0" err="1" smtClean="0"/>
              <a:t>hvad</a:t>
            </a:r>
            <a:r>
              <a:rPr lang="en-GB" dirty="0" smtClean="0"/>
              <a:t>  </a:t>
            </a:r>
            <a:r>
              <a:rPr lang="en-GB" dirty="0" err="1" smtClean="0"/>
              <a:t>broen</a:t>
            </a:r>
            <a:r>
              <a:rPr lang="en-GB" dirty="0" smtClean="0"/>
              <a:t> </a:t>
            </a:r>
            <a:r>
              <a:rPr lang="en-GB" dirty="0" err="1" smtClean="0"/>
              <a:t>bygges</a:t>
            </a:r>
            <a:r>
              <a:rPr lang="en-GB" dirty="0" smtClean="0"/>
              <a:t> over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Professionsuddannelsernes</a:t>
            </a:r>
            <a:r>
              <a:rPr lang="en-GB" dirty="0" smtClean="0"/>
              <a:t> </a:t>
            </a:r>
            <a:r>
              <a:rPr lang="en-GB" dirty="0" err="1" smtClean="0"/>
              <a:t>faglighed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err="1" smtClean="0"/>
              <a:t>Pædagogisk</a:t>
            </a:r>
            <a:endParaRPr lang="en-GB" dirty="0" smtClean="0"/>
          </a:p>
          <a:p>
            <a:r>
              <a:rPr lang="en-GB" dirty="0" err="1" smtClean="0"/>
              <a:t>Sundhedsfaglig</a:t>
            </a:r>
            <a:endParaRPr lang="en-GB" dirty="0" smtClean="0"/>
          </a:p>
          <a:p>
            <a:r>
              <a:rPr lang="en-GB" dirty="0" err="1" smtClean="0"/>
              <a:t>Teknisk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Professionsuddannelsernes</a:t>
            </a:r>
            <a:r>
              <a:rPr lang="en-GB" dirty="0" smtClean="0"/>
              <a:t> </a:t>
            </a:r>
            <a:r>
              <a:rPr lang="en-GB" dirty="0" err="1" smtClean="0"/>
              <a:t>arbejdsmarked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Offentlige</a:t>
            </a:r>
            <a:r>
              <a:rPr lang="en-GB" dirty="0" smtClean="0"/>
              <a:t> </a:t>
            </a:r>
            <a:r>
              <a:rPr lang="en-GB" dirty="0" err="1" smtClean="0"/>
              <a:t>velfærdsprofessioner</a:t>
            </a:r>
            <a:endParaRPr lang="en-GB" dirty="0" smtClean="0"/>
          </a:p>
          <a:p>
            <a:r>
              <a:rPr lang="en-GB" dirty="0" smtClean="0"/>
              <a:t>Private </a:t>
            </a:r>
            <a:r>
              <a:rPr lang="en-GB" dirty="0" err="1" smtClean="0"/>
              <a:t>markedsorienterede</a:t>
            </a:r>
            <a:r>
              <a:rPr lang="en-GB" dirty="0" smtClean="0"/>
              <a:t> </a:t>
            </a:r>
            <a:r>
              <a:rPr lang="en-GB" dirty="0" err="1" smtClean="0"/>
              <a:t>professioner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8</a:t>
            </a:fld>
            <a:endParaRPr lang="da-D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Frafald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problem?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Fravalg og omvalg – selektion og omfordeling kan vurderes forskelligt efter hvorfra man ser.</a:t>
            </a:r>
          </a:p>
          <a:p>
            <a:pPr>
              <a:buNone/>
            </a:pPr>
            <a:r>
              <a:rPr lang="da-DK" dirty="0" smtClean="0"/>
              <a:t>   Der er en centrifugalkraft og en centripetal mulighed i enhver situation/tiltag i professionsuddannelserne. </a:t>
            </a:r>
          </a:p>
          <a:p>
            <a:pPr>
              <a:buNone/>
            </a:pPr>
            <a:r>
              <a:rPr lang="da-DK" dirty="0" smtClean="0"/>
              <a:t>  </a:t>
            </a:r>
          </a:p>
          <a:p>
            <a:pPr>
              <a:buNone/>
            </a:pPr>
            <a:r>
              <a:rPr lang="da-DK" dirty="0" smtClean="0"/>
              <a:t>   Praktikophold kan både ses som sortering og som </a:t>
            </a:r>
            <a:r>
              <a:rPr lang="da-DK" dirty="0" err="1" smtClean="0"/>
              <a:t>springbrædt</a:t>
            </a:r>
            <a:r>
              <a:rPr lang="da-DK" dirty="0" smtClean="0"/>
              <a:t> til arbejde.</a:t>
            </a:r>
          </a:p>
          <a:p>
            <a:r>
              <a:rPr lang="da-DK" dirty="0" smtClean="0"/>
              <a:t>Den svære teori kan både ses som sortering og som invitation til professionsfællesskab.</a:t>
            </a:r>
          </a:p>
          <a:p>
            <a:endParaRPr lang="da-DK" dirty="0" smtClean="0"/>
          </a:p>
          <a:p>
            <a:r>
              <a:rPr lang="da-DK" dirty="0" smtClean="0"/>
              <a:t>Optag og frafald hænger sammen. Men ikke kun  med teori-praksisforholdet. Frafald fortsætter trods store ændringer.</a:t>
            </a:r>
          </a:p>
          <a:p>
            <a:pPr>
              <a:buNone/>
            </a:pPr>
            <a:r>
              <a:rPr lang="da-DK" dirty="0" smtClean="0"/>
              <a:t>    </a:t>
            </a:r>
          </a:p>
          <a:p>
            <a:pPr>
              <a:buNone/>
            </a:pPr>
            <a:r>
              <a:rPr lang="da-DK" dirty="0" smtClean="0"/>
              <a:t>    </a:t>
            </a:r>
          </a:p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9</a:t>
            </a:fld>
            <a:endParaRPr lang="da-D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obygning - Skabelon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E6ECF4"/>
      </a:hlink>
      <a:folHlink>
        <a:srgbClr val="E5E5E9"/>
      </a:folHlink>
    </a:clrScheme>
    <a:fontScheme name="Default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Brobygning - Skabelon</Template>
  <TotalTime>751</TotalTime>
  <Words>1391</Words>
  <Application>Microsoft Office PowerPoint</Application>
  <PresentationFormat>Skærmshow (4:3)</PresentationFormat>
  <Paragraphs>209</Paragraphs>
  <Slides>26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Diastitler</vt:lpstr>
      </vt:variant>
      <vt:variant>
        <vt:i4>26</vt:i4>
      </vt:variant>
    </vt:vector>
  </HeadingPairs>
  <TitlesOfParts>
    <vt:vector size="30" baseType="lpstr">
      <vt:lpstr>Arial</vt:lpstr>
      <vt:lpstr>AU Passata</vt:lpstr>
      <vt:lpstr>Arial Black</vt:lpstr>
      <vt:lpstr>Brobygning - Skabelon</vt:lpstr>
      <vt:lpstr>Uddannelserne på tværs – oplæg til diskussion ved bordene</vt:lpstr>
      <vt:lpstr>Professionsuddannelser I forandring</vt:lpstr>
      <vt:lpstr>Brobygning som metafor</vt:lpstr>
      <vt:lpstr>Brobygningsprojektet</vt:lpstr>
      <vt:lpstr>  Kriterier for succesfuld praksis for hver ende af broen.  </vt:lpstr>
      <vt:lpstr>Kriterier for succes I brobygning</vt:lpstr>
      <vt:lpstr>Spørgsmålstegn ved brobygningsmetaforen? </vt:lpstr>
      <vt:lpstr>Forskelle på hvad  broen bygges over</vt:lpstr>
      <vt:lpstr>Frafald som problem?</vt:lpstr>
      <vt:lpstr>Forholdet mellem kulturelle og sociologiske analysekategorier</vt:lpstr>
      <vt:lpstr>Opsamling på livsformer</vt:lpstr>
      <vt:lpstr>Relationer mellem livsformer i professionsbachelorudannelserne</vt:lpstr>
      <vt:lpstr>Sammenfald og forskel I livsformer</vt:lpstr>
      <vt:lpstr>Oversete modsætninger</vt:lpstr>
      <vt:lpstr>Oversete modsætninger</vt:lpstr>
      <vt:lpstr>Oversete modsætninger</vt:lpstr>
      <vt:lpstr>Oversete modsætninger</vt:lpstr>
      <vt:lpstr>Opsamling på frafaldsfaktorer</vt:lpstr>
      <vt:lpstr>Frafaldskategorien køn</vt:lpstr>
      <vt:lpstr>Frafaldskategorien etnicitet</vt:lpstr>
      <vt:lpstr>Frafaldskategorien alder</vt:lpstr>
      <vt:lpstr>Frafaldskategori familiedannelse</vt:lpstr>
      <vt:lpstr>Frafaldskategori uddannelsesforudsætninger</vt:lpstr>
      <vt:lpstr>Uregelmæssige, afbrudte studieforløb</vt:lpstr>
      <vt:lpstr>Helbred og sundhed</vt:lpstr>
      <vt:lpstr>Spørgsmål</vt:lpstr>
    </vt:vector>
  </TitlesOfParts>
  <Company>DPU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ibje</dc:creator>
  <cp:lastModifiedBy>Per Fibæk Laursern</cp:lastModifiedBy>
  <cp:revision>60</cp:revision>
  <dcterms:created xsi:type="dcterms:W3CDTF">2011-09-21T08:24:29Z</dcterms:created>
  <dcterms:modified xsi:type="dcterms:W3CDTF">2011-10-20T12:57:20Z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By">
    <vt:lpwstr>SkabelonDesign</vt:lpwstr>
  </property>
</Properties>
</file>